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 roundtripDataSignature="AMtx7mhtN+wXqX6ti5t0uhIfKa5Bps3s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customschemas.google.com/relationships/presentationmetadata" Target="meta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30:notes"/>
          <p:cNvSpPr/>
          <p:nvPr>
            <p:ph idx="2" type="sldImg"/>
          </p:nvPr>
        </p:nvSpPr>
        <p:spPr>
          <a:xfrm>
            <a:off x="1249363" y="1279525"/>
            <a:ext cx="4605337" cy="3454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400"/>
              <a:buFont typeface="Arial"/>
              <a:buNone/>
            </a:pPr>
            <a:r>
              <a:rPr lang="en-US"/>
              <a:t>Hello everyone, today, I am going to present Faster R-CNN, a fast and high-accuracy of region based detection algorithm.</a:t>
            </a:r>
            <a:endParaRPr/>
          </a:p>
        </p:txBody>
      </p:sp>
      <p:sp>
        <p:nvSpPr>
          <p:cNvPr id="152" name="Google Shape;152;p30:notes"/>
          <p:cNvSpPr txBox="1"/>
          <p:nvPr>
            <p:ph idx="12" type="sldNum"/>
          </p:nvPr>
        </p:nvSpPr>
        <p:spPr>
          <a:xfrm>
            <a:off x="4023992" y="9721107"/>
            <a:ext cx="3078427" cy="5135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b8d08f6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ab8d08f62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增加資料集(數量和資料類別)、固定長度(統一錄製的格式)、灰階，</a:t>
            </a:r>
            <a:endParaRPr/>
          </a:p>
        </p:txBody>
      </p:sp>
      <p:sp>
        <p:nvSpPr>
          <p:cNvPr id="322" name="Google Shape;32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相信siri</a:t>
            </a:r>
            <a:endParaRPr/>
          </a:p>
          <a:p>
            <a:pPr indent="0" lvl="0" marL="0" rtl="0" algn="l">
              <a:spcBef>
                <a:spcPts val="0"/>
              </a:spcBef>
              <a:spcAft>
                <a:spcPts val="0"/>
              </a:spcAft>
              <a:buNone/>
            </a:pPr>
            <a:r>
              <a:rPr lang="en-US"/>
              <a:t>outline</a:t>
            </a:r>
            <a:endParaRPr/>
          </a:p>
        </p:txBody>
      </p:sp>
      <p:sp>
        <p:nvSpPr>
          <p:cNvPr id="159" name="Google Shape;15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總共4個人，一個人100張，所以一個類別總共是400張</a:t>
            </a:r>
            <a:endParaRPr/>
          </a:p>
        </p:txBody>
      </p:sp>
      <p:sp>
        <p:nvSpPr>
          <p:cNvPr id="166" name="Google Shape;16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rPr lang="en-US"/>
              <a:t>The RPN:</a:t>
            </a:r>
            <a:endParaRPr/>
          </a:p>
          <a:p>
            <a:pPr indent="-228600" lvl="0" marL="457200" rtl="0" algn="l">
              <a:lnSpc>
                <a:spcPct val="100000"/>
              </a:lnSpc>
              <a:spcBef>
                <a:spcPts val="0"/>
              </a:spcBef>
              <a:spcAft>
                <a:spcPts val="0"/>
              </a:spcAft>
              <a:buSzPts val="1400"/>
              <a:buNone/>
            </a:pPr>
            <a:r>
              <a:rPr lang="en-US"/>
              <a:t>The input of RPN is: the images and their feature maps.</a:t>
            </a:r>
            <a:endParaRPr/>
          </a:p>
          <a:p>
            <a:pPr indent="-228600" lvl="0" marL="457200" rtl="0" algn="l">
              <a:lnSpc>
                <a:spcPct val="100000"/>
              </a:lnSpc>
              <a:spcBef>
                <a:spcPts val="0"/>
              </a:spcBef>
              <a:spcAft>
                <a:spcPts val="0"/>
              </a:spcAft>
              <a:buSzPts val="1400"/>
              <a:buNone/>
            </a:pPr>
            <a:r>
              <a:rPr lang="en-US"/>
              <a:t>The output would be region proposals and their objectness scores. </a:t>
            </a:r>
            <a:r>
              <a:rPr lang="en-US" sz="1700"/>
              <a:t>At the last shared layer of initial CNN, a 3x3 sliding window moves across the feature map and maps it to a lower dimension vector (</a:t>
            </a:r>
            <a:r>
              <a:rPr lang="en-US" sz="1700">
                <a:solidFill>
                  <a:srgbClr val="FF0000"/>
                </a:solidFill>
              </a:rPr>
              <a:t>256-d ZF; 512-d VGG, with RELU). </a:t>
            </a:r>
            <a:r>
              <a:rPr lang="en-US" sz="1700"/>
              <a:t>(The position of the sliding window provides localization information with reference to the image.)</a:t>
            </a:r>
            <a:endParaRPr/>
          </a:p>
          <a:p>
            <a:pPr indent="-228600" lvl="0" marL="457200" rtl="0" algn="l">
              <a:lnSpc>
                <a:spcPct val="100000"/>
              </a:lnSpc>
              <a:spcBef>
                <a:spcPts val="0"/>
              </a:spcBef>
              <a:spcAft>
                <a:spcPts val="0"/>
              </a:spcAft>
              <a:buSzPts val="1400"/>
              <a:buNone/>
            </a:pPr>
            <a:r>
              <a:t/>
            </a:r>
            <a:endParaRPr sz="1700"/>
          </a:p>
          <a:p>
            <a:pPr indent="-228600" lvl="0" marL="457200" rtl="0" algn="l">
              <a:lnSpc>
                <a:spcPct val="100000"/>
              </a:lnSpc>
              <a:spcBef>
                <a:spcPts val="0"/>
              </a:spcBef>
              <a:spcAft>
                <a:spcPts val="0"/>
              </a:spcAft>
              <a:buSzPts val="1400"/>
              <a:buNone/>
            </a:pPr>
            <a:r>
              <a:rPr lang="en-US" sz="1700"/>
              <a:t>Let’s take a look at how RPN work:</a:t>
            </a:r>
            <a:endParaRPr/>
          </a:p>
          <a:p>
            <a:pPr indent="-228600" lvl="0" marL="457200" rtl="0" algn="l">
              <a:lnSpc>
                <a:spcPct val="100000"/>
              </a:lnSpc>
              <a:spcBef>
                <a:spcPts val="0"/>
              </a:spcBef>
              <a:spcAft>
                <a:spcPts val="0"/>
              </a:spcAft>
              <a:buSzPts val="1400"/>
              <a:buNone/>
            </a:pPr>
            <a:r>
              <a:rPr lang="en-US" sz="1700"/>
              <a:t>1) This is sliding window, a sliding window run across the feature maps and will be map with a feature vector.</a:t>
            </a:r>
            <a:endParaRPr/>
          </a:p>
          <a:p>
            <a:pPr indent="-228600" lvl="0" marL="457200" rtl="0" algn="l">
              <a:lnSpc>
                <a:spcPct val="100000"/>
              </a:lnSpc>
              <a:spcBef>
                <a:spcPts val="0"/>
              </a:spcBef>
              <a:spcAft>
                <a:spcPts val="0"/>
              </a:spcAft>
              <a:buSzPts val="1400"/>
              <a:buNone/>
            </a:pPr>
            <a:r>
              <a:rPr lang="en-US" sz="1700"/>
              <a:t>2) A pre-defined number of anchors are generated at the position of sliding window on the image, which is re-projected from feature map. So we have anchors.</a:t>
            </a:r>
            <a:endParaRPr/>
          </a:p>
          <a:p>
            <a:pPr indent="-228600" lvl="0" marL="457200" rtl="0" algn="l">
              <a:lnSpc>
                <a:spcPct val="100000"/>
              </a:lnSpc>
              <a:spcBef>
                <a:spcPts val="0"/>
              </a:spcBef>
              <a:spcAft>
                <a:spcPts val="0"/>
              </a:spcAft>
              <a:buSzPts val="1400"/>
              <a:buNone/>
            </a:pPr>
            <a:r>
              <a:rPr lang="en-US" sz="1700"/>
              <a:t>3) At the position of a sliding window, each anchor will be classified and regressed into proposal regions if it possibly contains object based on the feature vectors.</a:t>
            </a:r>
            <a:endParaRPr/>
          </a:p>
          <a:p>
            <a:pPr indent="-228600" lvl="0" marL="457200" rtl="0" algn="l">
              <a:lnSpc>
                <a:spcPct val="100000"/>
              </a:lnSpc>
              <a:spcBef>
                <a:spcPts val="0"/>
              </a:spcBef>
              <a:spcAft>
                <a:spcPts val="0"/>
              </a:spcAft>
              <a:buSzPts val="1400"/>
              <a:buNone/>
            </a:pPr>
            <a:r>
              <a:rPr lang="en-US" sz="1700"/>
              <a:t> </a:t>
            </a:r>
            <a:endParaRPr/>
          </a:p>
          <a:p>
            <a:pPr indent="-228600" lvl="0" marL="457200" rtl="0" algn="l">
              <a:lnSpc>
                <a:spcPct val="100000"/>
              </a:lnSpc>
              <a:spcBef>
                <a:spcPts val="0"/>
              </a:spcBef>
              <a:spcAft>
                <a:spcPts val="0"/>
              </a:spcAft>
              <a:buSzPts val="1400"/>
              <a:buNone/>
            </a:pPr>
            <a:r>
              <a:rPr lang="en-US" sz="1700"/>
              <a:t>Let’s go to detail.</a:t>
            </a:r>
            <a:endParaRPr/>
          </a:p>
          <a:p>
            <a:pPr indent="0" lvl="1" marL="0" rtl="0" algn="l">
              <a:lnSpc>
                <a:spcPct val="100000"/>
              </a:lnSpc>
              <a:spcBef>
                <a:spcPts val="0"/>
              </a:spcBef>
              <a:spcAft>
                <a:spcPts val="0"/>
              </a:spcAft>
              <a:buSzPts val="1400"/>
              <a:buNone/>
            </a:pPr>
            <a:r>
              <a:rPr lang="en-US" sz="1700"/>
              <a:t>) </a:t>
            </a:r>
            <a:r>
              <a:rPr b="1" lang="en-US" sz="900" u="sng"/>
              <a:t>Sliding window and low feature vector extraction:</a:t>
            </a:r>
            <a:endParaRPr/>
          </a:p>
          <a:p>
            <a:pPr indent="-123843" lvl="1" marL="247688" rtl="0" algn="l">
              <a:lnSpc>
                <a:spcPct val="100000"/>
              </a:lnSpc>
              <a:spcBef>
                <a:spcPts val="0"/>
              </a:spcBef>
              <a:spcAft>
                <a:spcPts val="0"/>
              </a:spcAft>
              <a:buSzPts val="630"/>
              <a:buFont typeface="Noto Sans Symbols"/>
              <a:buChar char="●"/>
            </a:pPr>
            <a:r>
              <a:rPr lang="en-US" sz="900">
                <a:solidFill>
                  <a:srgbClr val="FF0000"/>
                </a:solidFill>
              </a:rPr>
              <a:t>Slide a window (size nxn, ex: n=3)  </a:t>
            </a:r>
            <a:r>
              <a:rPr lang="en-US" sz="900"/>
              <a:t>over the convolutional feature map</a:t>
            </a:r>
            <a:endParaRPr/>
          </a:p>
          <a:p>
            <a:pPr indent="-123843" lvl="1" marL="247688" rtl="0" algn="l">
              <a:lnSpc>
                <a:spcPct val="100000"/>
              </a:lnSpc>
              <a:spcBef>
                <a:spcPts val="0"/>
              </a:spcBef>
              <a:spcAft>
                <a:spcPts val="0"/>
              </a:spcAft>
              <a:buSzPts val="630"/>
              <a:buFont typeface="Noto Sans Symbols"/>
              <a:buChar char="●"/>
            </a:pPr>
            <a:r>
              <a:rPr lang="en-US" sz="900"/>
              <a:t>Map window to </a:t>
            </a:r>
            <a:r>
              <a:rPr lang="en-US" sz="900">
                <a:solidFill>
                  <a:srgbClr val="FF0000"/>
                </a:solidFill>
              </a:rPr>
              <a:t>a lower-dimensional feature vector </a:t>
            </a:r>
            <a:r>
              <a:rPr lang="en-US" sz="900"/>
              <a:t>(512-d VGG).</a:t>
            </a:r>
            <a:endParaRPr/>
          </a:p>
          <a:p>
            <a:pPr indent="-123843" lvl="1" marL="247688" rtl="0" algn="l">
              <a:lnSpc>
                <a:spcPct val="100000"/>
              </a:lnSpc>
              <a:spcBef>
                <a:spcPts val="0"/>
              </a:spcBef>
              <a:spcAft>
                <a:spcPts val="0"/>
              </a:spcAft>
              <a:buSzPts val="630"/>
              <a:buFont typeface="Noto Sans Symbols"/>
              <a:buChar char="●"/>
            </a:pPr>
            <a:r>
              <a:rPr lang="en-US" sz="900"/>
              <a:t>The vectors </a:t>
            </a:r>
            <a:r>
              <a:rPr lang="en-US" sz="900">
                <a:solidFill>
                  <a:srgbClr val="FF0000"/>
                </a:solidFill>
              </a:rPr>
              <a:t>contain the location information</a:t>
            </a:r>
            <a:r>
              <a:rPr lang="en-US" sz="900"/>
              <a:t> on original image. (an receptive field of 228 pixels for VGG)</a:t>
            </a:r>
            <a:endParaRPr/>
          </a:p>
          <a:p>
            <a:pPr indent="-123843" lvl="1" marL="247688" rtl="0" algn="l">
              <a:lnSpc>
                <a:spcPct val="100000"/>
              </a:lnSpc>
              <a:spcBef>
                <a:spcPts val="0"/>
              </a:spcBef>
              <a:spcAft>
                <a:spcPts val="0"/>
              </a:spcAft>
              <a:buSzPts val="630"/>
              <a:buFont typeface="Noto Sans Symbols"/>
              <a:buChar char="●"/>
            </a:pPr>
            <a:r>
              <a:rPr lang="en-US" sz="900"/>
              <a:t>This process works as a </a:t>
            </a:r>
            <a:r>
              <a:rPr lang="en-US" sz="900">
                <a:solidFill>
                  <a:srgbClr val="FF0000"/>
                </a:solidFill>
              </a:rPr>
              <a:t>3x3-kernel convolution with 512 output feature maps</a:t>
            </a:r>
            <a:endParaRPr/>
          </a:p>
          <a:p>
            <a:pPr indent="-123844" lvl="1" marL="123844" rtl="0" algn="l">
              <a:lnSpc>
                <a:spcPct val="100000"/>
              </a:lnSpc>
              <a:spcBef>
                <a:spcPts val="0"/>
              </a:spcBef>
              <a:spcAft>
                <a:spcPts val="0"/>
              </a:spcAft>
              <a:buSzPts val="630"/>
              <a:buNone/>
            </a:pPr>
            <a:r>
              <a:rPr lang="en-US" sz="900">
                <a:solidFill>
                  <a:srgbClr val="FF0000"/>
                </a:solidFill>
              </a:rPr>
              <a:t>For example: we have 512 60x40 feature maps. Each sliding window run on a feature map (we can assume its size is 3x3x512 when running all feature maps at a time)</a:t>
            </a:r>
            <a:endParaRPr/>
          </a:p>
          <a:p>
            <a:pPr indent="-228600" lvl="0" marL="457200" rtl="0" algn="l">
              <a:lnSpc>
                <a:spcPct val="100000"/>
              </a:lnSpc>
              <a:spcBef>
                <a:spcPts val="0"/>
              </a:spcBef>
              <a:spcAft>
                <a:spcPts val="0"/>
              </a:spcAft>
              <a:buSzPts val="1400"/>
              <a:buNone/>
            </a:pPr>
            <a:r>
              <a:rPr lang="en-US" sz="1700"/>
              <a:t>We move this sliding window (the yellow area) across the feature maps with stride 1 and using padding 1.</a:t>
            </a:r>
            <a:endParaRPr/>
          </a:p>
          <a:p>
            <a:pPr indent="-228600" lvl="0" marL="457200" rtl="0" algn="l">
              <a:lnSpc>
                <a:spcPct val="100000"/>
              </a:lnSpc>
              <a:spcBef>
                <a:spcPts val="0"/>
              </a:spcBef>
              <a:spcAft>
                <a:spcPts val="0"/>
              </a:spcAft>
              <a:buSzPts val="1400"/>
              <a:buNone/>
            </a:pPr>
            <a:r>
              <a:rPr lang="en-US" sz="1700"/>
              <a:t>Each position of feature map, we can get a feature vector sized 1 x1x512.</a:t>
            </a:r>
            <a:endParaRPr/>
          </a:p>
          <a:p>
            <a:pPr indent="-228600" lvl="0" marL="457200" rtl="0" algn="l">
              <a:lnSpc>
                <a:spcPct val="100000"/>
              </a:lnSpc>
              <a:spcBef>
                <a:spcPts val="0"/>
              </a:spcBef>
              <a:spcAft>
                <a:spcPts val="0"/>
              </a:spcAft>
              <a:buSzPts val="1400"/>
              <a:buNone/>
            </a:pPr>
            <a:r>
              <a:rPr lang="en-US" sz="1700"/>
              <a:t>Because using stride 1, we can have 2400 vectors in total.</a:t>
            </a:r>
            <a:endParaRPr/>
          </a:p>
          <a:p>
            <a:pPr indent="-228600" lvl="0" marL="457200" rtl="0" algn="l">
              <a:lnSpc>
                <a:spcPct val="100000"/>
              </a:lnSpc>
              <a:spcBef>
                <a:spcPts val="0"/>
              </a:spcBef>
              <a:spcAft>
                <a:spcPts val="0"/>
              </a:spcAft>
              <a:buSzPts val="1400"/>
              <a:buNone/>
            </a:pPr>
            <a:r>
              <a:rPr lang="en-US" sz="1700"/>
              <a:t>Each vector contains the location information on original iamge.</a:t>
            </a:r>
            <a:endParaRPr/>
          </a:p>
          <a:p>
            <a:pPr indent="-228600" lvl="0" marL="457200" rtl="0" algn="l">
              <a:lnSpc>
                <a:spcPct val="100000"/>
              </a:lnSpc>
              <a:spcBef>
                <a:spcPts val="0"/>
              </a:spcBef>
              <a:spcAft>
                <a:spcPts val="0"/>
              </a:spcAft>
              <a:buSzPts val="1400"/>
              <a:buNone/>
            </a:pPr>
            <a:r>
              <a:t/>
            </a:r>
            <a:endParaRPr sz="1700"/>
          </a:p>
          <a:p>
            <a:pPr indent="-123844" lvl="1" marL="123844" rtl="0" algn="l">
              <a:lnSpc>
                <a:spcPct val="100000"/>
              </a:lnSpc>
              <a:spcBef>
                <a:spcPts val="0"/>
              </a:spcBef>
              <a:spcAft>
                <a:spcPts val="0"/>
              </a:spcAft>
              <a:buSzPts val="1400"/>
              <a:buFont typeface="Arial"/>
              <a:buAutoNum type="arabicPeriod" startAt="2"/>
            </a:pPr>
            <a:r>
              <a:rPr b="1" lang="en-US" sz="900" u="sng"/>
              <a:t>Anchor generation:</a:t>
            </a:r>
            <a:endParaRPr sz="900"/>
          </a:p>
          <a:p>
            <a:pPr indent="-123843" lvl="0" marL="247688" rtl="0" algn="l">
              <a:lnSpc>
                <a:spcPct val="100000"/>
              </a:lnSpc>
              <a:spcBef>
                <a:spcPts val="0"/>
              </a:spcBef>
              <a:spcAft>
                <a:spcPts val="0"/>
              </a:spcAft>
              <a:buSzPts val="630"/>
              <a:buFont typeface="Noto Sans Symbols"/>
              <a:buChar char="●"/>
            </a:pPr>
            <a:r>
              <a:rPr b="1" lang="en-US" sz="900">
                <a:solidFill>
                  <a:srgbClr val="00B0F0"/>
                </a:solidFill>
              </a:rPr>
              <a:t>Anchors</a:t>
            </a:r>
            <a:r>
              <a:rPr lang="en-US" sz="900">
                <a:solidFill>
                  <a:srgbClr val="00B0F0"/>
                </a:solidFill>
              </a:rPr>
              <a:t>: </a:t>
            </a:r>
            <a:endParaRPr/>
          </a:p>
          <a:p>
            <a:pPr indent="-123843" lvl="0" marL="247688" rtl="0" algn="l">
              <a:lnSpc>
                <a:spcPct val="100000"/>
              </a:lnSpc>
              <a:spcBef>
                <a:spcPts val="0"/>
              </a:spcBef>
              <a:spcAft>
                <a:spcPts val="0"/>
              </a:spcAft>
              <a:buSzPts val="630"/>
              <a:buFont typeface="Noto Sans Symbols"/>
              <a:buChar char="●"/>
            </a:pPr>
            <a:r>
              <a:rPr lang="en-US" sz="900">
                <a:solidFill>
                  <a:srgbClr val="00B0F0"/>
                </a:solidFill>
              </a:rPr>
              <a:t>What are anchors? they</a:t>
            </a:r>
            <a:r>
              <a:rPr lang="en-US" sz="900"/>
              <a:t> are </a:t>
            </a:r>
            <a:r>
              <a:rPr lang="en-US" sz="900">
                <a:solidFill>
                  <a:srgbClr val="FF0000"/>
                </a:solidFill>
              </a:rPr>
              <a:t>Pre-defined</a:t>
            </a:r>
            <a:r>
              <a:rPr lang="en-US" sz="900"/>
              <a:t> reference boxes that may contain objects in the image. Each set of anchors has </a:t>
            </a:r>
            <a:r>
              <a:rPr lang="en-US" sz="900">
                <a:solidFill>
                  <a:srgbClr val="FF0000"/>
                </a:solidFill>
              </a:rPr>
              <a:t>multi scales and ratios</a:t>
            </a:r>
            <a:r>
              <a:rPr lang="en-US" sz="900"/>
              <a:t> and has the characteristic of t</a:t>
            </a:r>
            <a:r>
              <a:rPr lang="en-US" sz="900">
                <a:solidFill>
                  <a:srgbClr val="FF0000"/>
                </a:solidFill>
              </a:rPr>
              <a:t>ranslation invariant</a:t>
            </a:r>
            <a:r>
              <a:rPr lang="en-US" sz="900"/>
              <a:t>. (it means we use the same set of anchors at every location)</a:t>
            </a:r>
            <a:endParaRPr/>
          </a:p>
          <a:p>
            <a:pPr indent="-123843" lvl="0" marL="247688" rtl="0" algn="l">
              <a:lnSpc>
                <a:spcPct val="100000"/>
              </a:lnSpc>
              <a:spcBef>
                <a:spcPts val="0"/>
              </a:spcBef>
              <a:spcAft>
                <a:spcPts val="0"/>
              </a:spcAft>
              <a:buSzPts val="630"/>
              <a:buFont typeface="Noto Sans Symbols"/>
              <a:buChar char="●"/>
            </a:pPr>
            <a:r>
              <a:rPr lang="en-US" sz="900"/>
              <a:t>How it work? Firstly, we re-project the center of sliding window back to the image. At that position. K anchor boxes are generated. K mean number of maximum possible proposals for each location. </a:t>
            </a:r>
            <a:endParaRPr/>
          </a:p>
          <a:p>
            <a:pPr indent="-123843" lvl="0" marL="247688" rtl="0" algn="l">
              <a:lnSpc>
                <a:spcPct val="100000"/>
              </a:lnSpc>
              <a:spcBef>
                <a:spcPts val="0"/>
              </a:spcBef>
              <a:spcAft>
                <a:spcPts val="0"/>
              </a:spcAft>
              <a:buSzPts val="630"/>
              <a:buFont typeface="Noto Sans Symbols"/>
              <a:buChar char="●"/>
            </a:pPr>
            <a:r>
              <a:rPr lang="en-US" sz="900"/>
              <a:t>In our case: k = 9 anchors are formed from 3 scales: 128, 256, 512 and 3 ratios: 1:1, 1:2, 2:1</a:t>
            </a:r>
            <a:endParaRPr/>
          </a:p>
          <a:p>
            <a:pPr indent="-123843" lvl="0" marL="247688" rtl="0" algn="l">
              <a:lnSpc>
                <a:spcPct val="100000"/>
              </a:lnSpc>
              <a:spcBef>
                <a:spcPts val="0"/>
              </a:spcBef>
              <a:spcAft>
                <a:spcPts val="0"/>
              </a:spcAft>
              <a:buSzPts val="630"/>
              <a:buFont typeface="Noto Sans Symbols"/>
              <a:buChar char="●"/>
            </a:pPr>
            <a:r>
              <a:rPr lang="en-US" sz="900"/>
              <a:t>1 sliding window we have 9 anchors. There are totally 60x40x9 = 21600 anchors. </a:t>
            </a:r>
            <a:endParaRPr/>
          </a:p>
          <a:p>
            <a:pPr indent="-123843" lvl="0" marL="247688" rtl="0" algn="l">
              <a:lnSpc>
                <a:spcPct val="100000"/>
              </a:lnSpc>
              <a:spcBef>
                <a:spcPts val="0"/>
              </a:spcBef>
              <a:spcAft>
                <a:spcPts val="0"/>
              </a:spcAft>
              <a:buSzPts val="630"/>
              <a:buFont typeface="Noto Sans Symbols"/>
              <a:buChar char="●"/>
            </a:pPr>
            <a:r>
              <a:rPr lang="en-US" sz="900"/>
              <a:t>It is recommended that we ignore all cross-boundary anchors. It mean anchors have a part outside the range of image.</a:t>
            </a:r>
            <a:endParaRPr/>
          </a:p>
          <a:p>
            <a:pPr indent="-123843" lvl="0" marL="247688" rtl="0" algn="l">
              <a:lnSpc>
                <a:spcPct val="100000"/>
              </a:lnSpc>
              <a:spcBef>
                <a:spcPts val="0"/>
              </a:spcBef>
              <a:spcAft>
                <a:spcPts val="0"/>
              </a:spcAft>
              <a:buSzPts val="630"/>
              <a:buFont typeface="Noto Sans Symbols"/>
              <a:buChar char="●"/>
            </a:pPr>
            <a:r>
              <a:rPr lang="en-US" sz="900"/>
              <a:t>We now have 6000 anchors to the next step.</a:t>
            </a:r>
            <a:endParaRPr sz="1700"/>
          </a:p>
          <a:p>
            <a:pPr indent="-228600" lvl="0" marL="457200" rtl="0" algn="l">
              <a:lnSpc>
                <a:spcPct val="100000"/>
              </a:lnSpc>
              <a:spcBef>
                <a:spcPts val="0"/>
              </a:spcBef>
              <a:spcAft>
                <a:spcPts val="0"/>
              </a:spcAft>
              <a:buSzPts val="1400"/>
              <a:buNone/>
            </a:pPr>
            <a:r>
              <a:t/>
            </a:r>
            <a:endParaRPr sz="1700"/>
          </a:p>
          <a:p>
            <a:pPr indent="-228600" lvl="0" marL="457200" rtl="0" algn="l">
              <a:lnSpc>
                <a:spcPct val="100000"/>
              </a:lnSpc>
              <a:spcBef>
                <a:spcPts val="0"/>
              </a:spcBef>
              <a:spcAft>
                <a:spcPts val="0"/>
              </a:spcAft>
              <a:buSzPts val="1400"/>
              <a:buNone/>
            </a:pPr>
            <a:r>
              <a:t/>
            </a:r>
            <a:endParaRPr sz="1700"/>
          </a:p>
          <a:p>
            <a:pPr indent="0" lvl="1" marL="0" rtl="0" algn="l">
              <a:lnSpc>
                <a:spcPct val="100000"/>
              </a:lnSpc>
              <a:spcBef>
                <a:spcPts val="0"/>
              </a:spcBef>
              <a:spcAft>
                <a:spcPts val="0"/>
              </a:spcAft>
              <a:buSzPts val="1400"/>
              <a:buNone/>
            </a:pPr>
            <a:r>
              <a:rPr lang="en-US" sz="1700"/>
              <a:t>3) </a:t>
            </a:r>
            <a:r>
              <a:rPr b="1" lang="en-US" sz="900" u="sng"/>
              <a:t>Feeding data into Sibling networks:</a:t>
            </a:r>
            <a:endParaRPr/>
          </a:p>
          <a:p>
            <a:pPr indent="-228600" lvl="0" marL="457200" rtl="0" algn="l">
              <a:lnSpc>
                <a:spcPct val="100000"/>
              </a:lnSpc>
              <a:spcBef>
                <a:spcPts val="0"/>
              </a:spcBef>
              <a:spcAft>
                <a:spcPts val="0"/>
              </a:spcAft>
              <a:buSzPts val="1400"/>
              <a:buNone/>
            </a:pPr>
            <a:r>
              <a:rPr lang="en-US" sz="1700"/>
              <a:t>The data including 2400 vectos and 6000 anchors are fed into the sibling networks:</a:t>
            </a:r>
            <a:endParaRPr/>
          </a:p>
          <a:p>
            <a:pPr indent="-228600" lvl="2" marL="500825" rtl="0" algn="l">
              <a:lnSpc>
                <a:spcPct val="100000"/>
              </a:lnSpc>
              <a:spcBef>
                <a:spcPts val="328"/>
              </a:spcBef>
              <a:spcAft>
                <a:spcPts val="0"/>
              </a:spcAft>
              <a:buSzPts val="1400"/>
              <a:buNone/>
            </a:pPr>
            <a:r>
              <a:rPr lang="en-US" sz="1700"/>
              <a:t>1)  A 1x1-filter regression network  (reg). outputs 4 coordinates representing the bounding box of the region.</a:t>
            </a:r>
            <a:endParaRPr/>
          </a:p>
          <a:p>
            <a:pPr indent="-228600" lvl="2" marL="500825" rtl="0" algn="l">
              <a:lnSpc>
                <a:spcPct val="100000"/>
              </a:lnSpc>
              <a:spcBef>
                <a:spcPts val="328"/>
              </a:spcBef>
              <a:spcAft>
                <a:spcPts val="0"/>
              </a:spcAft>
              <a:buSzPts val="1400"/>
              <a:buNone/>
            </a:pPr>
            <a:r>
              <a:rPr lang="en-US" sz="1700"/>
              <a:t>2)  A 1x1-filter classification network (cls). outputs the “objectness” score for that region. (object or no object)</a:t>
            </a:r>
            <a:endParaRPr/>
          </a:p>
          <a:p>
            <a:pPr indent="-228600" lvl="0" marL="457200" rtl="0" algn="l">
              <a:lnSpc>
                <a:spcPct val="100000"/>
              </a:lnSpc>
              <a:spcBef>
                <a:spcPts val="0"/>
              </a:spcBef>
              <a:spcAft>
                <a:spcPts val="0"/>
              </a:spcAft>
              <a:buSzPts val="1400"/>
              <a:buNone/>
            </a:pPr>
            <a:r>
              <a:rPr lang="en-US"/>
              <a:t>To have more understand let see my picture.</a:t>
            </a:r>
            <a:endParaRPr/>
          </a:p>
          <a:p>
            <a:pPr indent="-228600" lvl="0" marL="457200" rtl="0" algn="l">
              <a:lnSpc>
                <a:spcPct val="100000"/>
              </a:lnSpc>
              <a:spcBef>
                <a:spcPts val="0"/>
              </a:spcBef>
              <a:spcAft>
                <a:spcPts val="0"/>
              </a:spcAft>
              <a:buSzPts val="1400"/>
              <a:buNone/>
            </a:pPr>
            <a:r>
              <a:rPr lang="en-US"/>
              <a:t>K anchor at a position of sliding window and their corresponding feature vector are fed into 2 sibling networks. </a:t>
            </a:r>
            <a:endParaRPr/>
          </a:p>
          <a:p>
            <a:pPr indent="-228600" lvl="0" marL="457200" rtl="0" algn="l">
              <a:lnSpc>
                <a:spcPct val="100000"/>
              </a:lnSpc>
              <a:spcBef>
                <a:spcPts val="0"/>
              </a:spcBef>
              <a:spcAft>
                <a:spcPts val="0"/>
              </a:spcAft>
              <a:buSzPts val="1400"/>
              <a:buNone/>
            </a:pPr>
            <a:r>
              <a:rPr lang="en-US"/>
              <a:t>Each anchor will have 2 outputs in classification and 4 outputs in regression. Therefore, k anchors create 2k outputs in classification and 4k outputs in regression.</a:t>
            </a:r>
            <a:endParaRPr/>
          </a:p>
          <a:p>
            <a:pPr indent="-228600" lvl="0" marL="4572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rPr lang="en-US"/>
              <a:t>So how regression and classification work:</a:t>
            </a:r>
            <a:br>
              <a:rPr lang="en-US"/>
            </a:br>
            <a:r>
              <a:rPr lang="en-US"/>
              <a:t>1. regression: the object is to compute offsets from anchor boxes using the linear regression method.</a:t>
            </a:r>
            <a:endParaRPr/>
          </a:p>
          <a:p>
            <a:pPr indent="-228600" lvl="0" marL="457200" rtl="0" algn="l">
              <a:lnSpc>
                <a:spcPct val="100000"/>
              </a:lnSpc>
              <a:spcBef>
                <a:spcPts val="0"/>
              </a:spcBef>
              <a:spcAft>
                <a:spcPts val="0"/>
              </a:spcAft>
              <a:buSzPts val="1400"/>
              <a:buNone/>
            </a:pPr>
            <a:r>
              <a:rPr lang="en-US"/>
              <a:t>X,y now represent center of box; w,h are width and height. </a:t>
            </a:r>
            <a:endParaRPr/>
          </a:p>
          <a:p>
            <a:pPr indent="-228600" lvl="0" marL="457200" rtl="0" algn="l">
              <a:lnSpc>
                <a:spcPct val="100000"/>
              </a:lnSpc>
              <a:spcBef>
                <a:spcPts val="0"/>
              </a:spcBef>
              <a:spcAft>
                <a:spcPts val="0"/>
              </a:spcAft>
              <a:buSzPts val="1400"/>
              <a:buNone/>
            </a:pPr>
            <a:r>
              <a:rPr lang="en-US"/>
              <a:t>We now have 3 kinds of box: regressed box : notation; anchor box: notation a; and GT box: notation star.</a:t>
            </a:r>
            <a:endParaRPr/>
          </a:p>
          <a:p>
            <a:pPr indent="-228600" lvl="0" marL="457200" rtl="0" algn="l">
              <a:lnSpc>
                <a:spcPct val="100000"/>
              </a:lnSpc>
              <a:spcBef>
                <a:spcPts val="0"/>
              </a:spcBef>
              <a:spcAft>
                <a:spcPts val="0"/>
              </a:spcAft>
              <a:buSzPts val="1400"/>
              <a:buNone/>
            </a:pPr>
            <a:r>
              <a:rPr lang="en-US"/>
              <a:t>the parameters of box can be regressed using these functions. </a:t>
            </a:r>
            <a:endParaRPr/>
          </a:p>
          <a:p>
            <a:pPr indent="-228600" lvl="0" marL="457200" marR="0" rtl="0" algn="l">
              <a:lnSpc>
                <a:spcPct val="100000"/>
              </a:lnSpc>
              <a:spcBef>
                <a:spcPts val="0"/>
              </a:spcBef>
              <a:spcAft>
                <a:spcPts val="0"/>
              </a:spcAft>
              <a:buClr>
                <a:srgbClr val="000000"/>
              </a:buClr>
              <a:buSzPts val="1400"/>
              <a:buFont typeface="Arial"/>
              <a:buNone/>
            </a:pPr>
            <a:r>
              <a:rPr lang="en-US"/>
              <a:t>In these function </a:t>
            </a:r>
            <a:r>
              <a:rPr lang="en-US" sz="1300">
                <a:solidFill>
                  <a:srgbClr val="00B0F0"/>
                </a:solidFill>
              </a:rPr>
              <a:t>i: </a:t>
            </a:r>
            <a:r>
              <a:rPr lang="en-US" sz="1300">
                <a:solidFill>
                  <a:srgbClr val="FF0000"/>
                </a:solidFill>
              </a:rPr>
              <a:t>index of an anchor </a:t>
            </a:r>
            <a:r>
              <a:rPr lang="en-US" sz="1300"/>
              <a:t>in a mini-batch.</a:t>
            </a:r>
            <a:endParaRPr/>
          </a:p>
          <a:p>
            <a:pPr indent="-228600" lvl="0" marL="457200" rtl="0" algn="l">
              <a:lnSpc>
                <a:spcPct val="100000"/>
              </a:lnSpc>
              <a:spcBef>
                <a:spcPts val="0"/>
              </a:spcBef>
              <a:spcAft>
                <a:spcPts val="0"/>
              </a:spcAft>
              <a:buSzPts val="1400"/>
              <a:buNone/>
            </a:pPr>
            <a:r>
              <a:rPr lang="en-US" sz="1300">
                <a:solidFill>
                  <a:srgbClr val="00B0F0"/>
                </a:solidFill>
              </a:rPr>
              <a:t>t</a:t>
            </a:r>
            <a:r>
              <a:rPr baseline="-25000" lang="en-US" sz="1300">
                <a:solidFill>
                  <a:srgbClr val="00B0F0"/>
                </a:solidFill>
              </a:rPr>
              <a:t>i</a:t>
            </a:r>
            <a:r>
              <a:rPr lang="en-US" sz="1300">
                <a:solidFill>
                  <a:srgbClr val="00B0F0"/>
                </a:solidFill>
              </a:rPr>
              <a:t>: </a:t>
            </a:r>
            <a:r>
              <a:rPr lang="en-US" sz="1300"/>
              <a:t>vector represents </a:t>
            </a:r>
            <a:r>
              <a:rPr lang="en-US" sz="1300">
                <a:solidFill>
                  <a:srgbClr val="FF0000"/>
                </a:solidFill>
              </a:rPr>
              <a:t>4 parameter of the predicted box</a:t>
            </a:r>
            <a:r>
              <a:rPr lang="en-US" sz="1300"/>
              <a:t>.</a:t>
            </a:r>
            <a:endParaRPr/>
          </a:p>
          <a:p>
            <a:pPr indent="-228600" lvl="0" marL="457200" rtl="0" algn="l">
              <a:lnSpc>
                <a:spcPct val="100000"/>
              </a:lnSpc>
              <a:spcBef>
                <a:spcPts val="0"/>
              </a:spcBef>
              <a:spcAft>
                <a:spcPts val="0"/>
              </a:spcAft>
              <a:buSzPts val="1400"/>
              <a:buNone/>
            </a:pPr>
            <a:r>
              <a:rPr lang="en-US" sz="1300">
                <a:solidFill>
                  <a:srgbClr val="00B0F0"/>
                </a:solidFill>
              </a:rPr>
              <a:t>t</a:t>
            </a:r>
            <a:r>
              <a:rPr baseline="-25000" lang="en-US" sz="1300">
                <a:solidFill>
                  <a:srgbClr val="00B0F0"/>
                </a:solidFill>
              </a:rPr>
              <a:t>i</a:t>
            </a:r>
            <a:r>
              <a:rPr lang="en-US" sz="1300">
                <a:solidFill>
                  <a:srgbClr val="00B0F0"/>
                </a:solidFill>
              </a:rPr>
              <a:t>*: </a:t>
            </a:r>
            <a:r>
              <a:rPr lang="en-US" sz="1300"/>
              <a:t>the </a:t>
            </a:r>
            <a:r>
              <a:rPr lang="en-US" sz="1300">
                <a:solidFill>
                  <a:srgbClr val="FF0000"/>
                </a:solidFill>
              </a:rPr>
              <a:t>ground-truth box </a:t>
            </a:r>
            <a:r>
              <a:rPr lang="en-US" sz="1300"/>
              <a:t>associated with a positive anchor.</a:t>
            </a:r>
            <a:endParaRPr/>
          </a:p>
          <a:p>
            <a:pPr indent="-228600" lvl="0" marL="457200" rtl="0" algn="l">
              <a:lnSpc>
                <a:spcPct val="100000"/>
              </a:lnSpc>
              <a:spcBef>
                <a:spcPts val="0"/>
              </a:spcBef>
              <a:spcAft>
                <a:spcPts val="0"/>
              </a:spcAft>
              <a:buSzPts val="1400"/>
              <a:buNone/>
            </a:pPr>
            <a:r>
              <a:rPr lang="en-US"/>
              <a:t>After that, we can compute the loss value. In this function: R is robust function (smooth L1)</a:t>
            </a:r>
            <a:endParaRPr/>
          </a:p>
          <a:p>
            <a:pPr indent="-228600" lvl="0" marL="4572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rPr lang="en-US"/>
              <a:t>optimizer</a:t>
            </a:r>
            <a:r>
              <a:rPr lang="en-US"/>
              <a:t>要提到learning rate</a:t>
            </a:r>
            <a:endParaRPr/>
          </a:p>
          <a:p>
            <a:pPr indent="-228600" lvl="0" marL="457200" rtl="0" algn="l">
              <a:lnSpc>
                <a:spcPct val="100000"/>
              </a:lnSpc>
              <a:spcBef>
                <a:spcPts val="0"/>
              </a:spcBef>
              <a:spcAft>
                <a:spcPts val="0"/>
              </a:spcAft>
              <a:buSzPts val="1400"/>
              <a:buNone/>
            </a:pPr>
            <a:r>
              <a:t/>
            </a:r>
            <a:endParaRPr/>
          </a:p>
        </p:txBody>
      </p:sp>
      <p:sp>
        <p:nvSpPr>
          <p:cNvPr id="189" name="Google Shape;189;p34:notes"/>
          <p:cNvSpPr txBox="1"/>
          <p:nvPr>
            <p:ph idx="12" type="sldNum"/>
          </p:nvPr>
        </p:nvSpPr>
        <p:spPr>
          <a:xfrm>
            <a:off x="4023992" y="9721107"/>
            <a:ext cx="3078427" cy="5135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Font typeface="Arial"/>
              <a:buNone/>
            </a:pPr>
            <a:r>
              <a:rPr lang="en-US"/>
              <a:t>2) The next part is feature extraction.</a:t>
            </a:r>
            <a:endParaRPr/>
          </a:p>
          <a:p>
            <a:pPr indent="0" lvl="0" marL="0" rtl="0" algn="l">
              <a:lnSpc>
                <a:spcPct val="100000"/>
              </a:lnSpc>
              <a:spcBef>
                <a:spcPts val="0"/>
              </a:spcBef>
              <a:spcAft>
                <a:spcPts val="0"/>
              </a:spcAft>
              <a:buSzPts val="1400"/>
              <a:buFont typeface="Arial"/>
              <a:buNone/>
            </a:pPr>
            <a:r>
              <a:rPr lang="en-US"/>
              <a:t>The object is to extract feature maps from the input, which is the image dataset from prior step. The output is feature maps for each image.</a:t>
            </a:r>
            <a:endParaRPr/>
          </a:p>
          <a:p>
            <a:pPr indent="0" lvl="0" marL="0" marR="0" rtl="0" algn="l">
              <a:lnSpc>
                <a:spcPct val="100000"/>
              </a:lnSpc>
              <a:spcBef>
                <a:spcPts val="0"/>
              </a:spcBef>
              <a:spcAft>
                <a:spcPts val="0"/>
              </a:spcAft>
              <a:buClr>
                <a:schemeClr val="dk1"/>
              </a:buClr>
              <a:buSzPts val="1100"/>
              <a:buFont typeface="Arial"/>
              <a:buNone/>
            </a:pPr>
            <a:r>
              <a:rPr lang="en-US"/>
              <a:t>The feature maps are extracted by using Deep convolutional network such as VGG16 or ResNet. </a:t>
            </a:r>
            <a:endParaRPr/>
          </a:p>
          <a:p>
            <a:pPr indent="0" lvl="0" marL="0" marR="0" rtl="0" algn="l">
              <a:lnSpc>
                <a:spcPct val="100000"/>
              </a:lnSpc>
              <a:spcBef>
                <a:spcPts val="0"/>
              </a:spcBef>
              <a:spcAft>
                <a:spcPts val="0"/>
              </a:spcAft>
              <a:buClr>
                <a:schemeClr val="dk1"/>
              </a:buClr>
              <a:buSzPts val="1100"/>
              <a:buFont typeface="Arial"/>
              <a:buNone/>
            </a:pPr>
            <a:r>
              <a:rPr lang="en-US"/>
              <a:t>For instance, by using VGG16, We only use  the feature extraction part of the model until the last convolutional layer. You can see the network in programming on the right side.</a:t>
            </a:r>
            <a:endParaRPr/>
          </a:p>
          <a:p>
            <a:pPr indent="-228600" lvl="0" marL="457200" marR="0" rtl="0" algn="l">
              <a:lnSpc>
                <a:spcPct val="100000"/>
              </a:lnSpc>
              <a:spcBef>
                <a:spcPts val="0"/>
              </a:spcBef>
              <a:spcAft>
                <a:spcPts val="0"/>
              </a:spcAft>
              <a:buClr>
                <a:srgbClr val="000000"/>
              </a:buClr>
              <a:buSzPts val="1400"/>
              <a:buFont typeface="Arial"/>
              <a:buNone/>
            </a:pPr>
            <a:r>
              <a:rPr lang="en-US"/>
              <a:t>we can get 512 smaller feature maps sized 60x40 from each input image sized 1000x600.</a:t>
            </a:r>
            <a:endParaRPr/>
          </a:p>
        </p:txBody>
      </p:sp>
      <p:sp>
        <p:nvSpPr>
          <p:cNvPr id="224" name="Google Shape;224;p12:notes"/>
          <p:cNvSpPr txBox="1"/>
          <p:nvPr>
            <p:ph idx="12" type="sldNum"/>
          </p:nvPr>
        </p:nvSpPr>
        <p:spPr>
          <a:xfrm>
            <a:off x="3884613" y="8685213"/>
            <a:ext cx="2971800" cy="4587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b8d08f53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b8d08f5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b8d08f535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b8d08f5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原本在類別之中只有三種「幾點天氣和未知」，因為是我們做的是classification，以為除了我們需要完成的服務「幾點、天氣」之外可以將其他事項分類進「未知」，</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1" name="Shape 11"/>
        <p:cNvGrpSpPr/>
        <p:nvPr/>
      </p:nvGrpSpPr>
      <p:grpSpPr>
        <a:xfrm>
          <a:off x="0" y="0"/>
          <a:ext cx="0" cy="0"/>
          <a:chOff x="0" y="0"/>
          <a:chExt cx="0" cy="0"/>
        </a:xfrm>
      </p:grpSpPr>
      <p:sp>
        <p:nvSpPr>
          <p:cNvPr id="12" name="Google Shape;12;p19"/>
          <p:cNvSpPr txBox="1"/>
          <p:nvPr>
            <p:ph type="ctrTitle"/>
          </p:nvPr>
        </p:nvSpPr>
        <p:spPr>
          <a:xfrm>
            <a:off x="1143000" y="1122362"/>
            <a:ext cx="6858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13" name="Google Shape;13;p19"/>
          <p:cNvSpPr txBox="1"/>
          <p:nvPr>
            <p:ph idx="1" type="subTitle"/>
          </p:nvPr>
        </p:nvSpPr>
        <p:spPr>
          <a:xfrm>
            <a:off x="1143000" y="3602038"/>
            <a:ext cx="6858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4" name="Google Shape;14;p19"/>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15" name="Google Shape;15;p19"/>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16" name="Google Shape;16;p19"/>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68" name="Shape 68"/>
        <p:cNvGrpSpPr/>
        <p:nvPr/>
      </p:nvGrpSpPr>
      <p:grpSpPr>
        <a:xfrm>
          <a:off x="0" y="0"/>
          <a:ext cx="0" cy="0"/>
          <a:chOff x="0" y="0"/>
          <a:chExt cx="0" cy="0"/>
        </a:xfrm>
      </p:grpSpPr>
      <p:sp>
        <p:nvSpPr>
          <p:cNvPr id="69" name="Google Shape;69;p28"/>
          <p:cNvSpPr txBox="1"/>
          <p:nvPr>
            <p:ph type="title"/>
          </p:nvPr>
        </p:nvSpPr>
        <p:spPr>
          <a:xfrm rot="5400000">
            <a:off x="4623594" y="2285207"/>
            <a:ext cx="5811838" cy="1971674"/>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70" name="Google Shape;70;p28"/>
          <p:cNvSpPr txBox="1"/>
          <p:nvPr>
            <p:ph idx="1" type="body"/>
          </p:nvPr>
        </p:nvSpPr>
        <p:spPr>
          <a:xfrm rot="5400000">
            <a:off x="623094" y="370683"/>
            <a:ext cx="5811838" cy="5800724"/>
          </a:xfrm>
          <a:prstGeom prst="rect">
            <a:avLst/>
          </a:prstGeom>
          <a:noFill/>
          <a:ln>
            <a:noFill/>
          </a:ln>
        </p:spPr>
        <p:txBody>
          <a:bodyPr anchorCtr="0" anchor="t" bIns="91425" lIns="91425" spcFirstLastPara="1" rIns="91425" wrap="square" tIns="91425">
            <a:noAutofit/>
          </a:bodyPr>
          <a:lstStyle>
            <a:lvl1pPr indent="-361950" lvl="0" marL="457200" marR="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1" name="Google Shape;71;p28"/>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72" name="Google Shape;72;p28"/>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73" name="Google Shape;73;p28"/>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 name="Shape 80"/>
        <p:cNvGrpSpPr/>
        <p:nvPr/>
      </p:nvGrpSpPr>
      <p:grpSpPr>
        <a:xfrm>
          <a:off x="0" y="0"/>
          <a:ext cx="0" cy="0"/>
          <a:chOff x="0" y="0"/>
          <a:chExt cx="0" cy="0"/>
        </a:xfrm>
      </p:grpSpPr>
      <p:sp>
        <p:nvSpPr>
          <p:cNvPr id="81" name="Google Shape;81;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29"/>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9" name="Google Shape;89;p2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 name="Shape 92"/>
        <p:cNvGrpSpPr/>
        <p:nvPr/>
      </p:nvGrpSpPr>
      <p:grpSpPr>
        <a:xfrm>
          <a:off x="0" y="0"/>
          <a:ext cx="0" cy="0"/>
          <a:chOff x="0" y="0"/>
          <a:chExt cx="0" cy="0"/>
        </a:xfrm>
      </p:grpSpPr>
      <p:sp>
        <p:nvSpPr>
          <p:cNvPr id="93" name="Google Shape;93;p31"/>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31"/>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5" name="Google Shape;95;p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8" name="Shape 98"/>
        <p:cNvGrpSpPr/>
        <p:nvPr/>
      </p:nvGrpSpPr>
      <p:grpSpPr>
        <a:xfrm>
          <a:off x="0" y="0"/>
          <a:ext cx="0" cy="0"/>
          <a:chOff x="0" y="0"/>
          <a:chExt cx="0" cy="0"/>
        </a:xfrm>
      </p:grpSpPr>
      <p:sp>
        <p:nvSpPr>
          <p:cNvPr id="99" name="Google Shape;99;p3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5"/>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35"/>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5" name="Shape 105"/>
        <p:cNvGrpSpPr/>
        <p:nvPr/>
      </p:nvGrpSpPr>
      <p:grpSpPr>
        <a:xfrm>
          <a:off x="0" y="0"/>
          <a:ext cx="0" cy="0"/>
          <a:chOff x="0" y="0"/>
          <a:chExt cx="0" cy="0"/>
        </a:xfrm>
      </p:grpSpPr>
      <p:sp>
        <p:nvSpPr>
          <p:cNvPr id="106" name="Google Shape;106;p3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3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8" name="Google Shape;108;p3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3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0" name="Google Shape;110;p3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3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3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3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3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3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3" name="Shape 123"/>
        <p:cNvGrpSpPr/>
        <p:nvPr/>
      </p:nvGrpSpPr>
      <p:grpSpPr>
        <a:xfrm>
          <a:off x="0" y="0"/>
          <a:ext cx="0" cy="0"/>
          <a:chOff x="0" y="0"/>
          <a:chExt cx="0" cy="0"/>
        </a:xfrm>
      </p:grpSpPr>
      <p:sp>
        <p:nvSpPr>
          <p:cNvPr id="124" name="Google Shape;124;p3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3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6" name="Google Shape;126;p3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7" name="Google Shape;127;p3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0" name="Shape 130"/>
        <p:cNvGrpSpPr/>
        <p:nvPr/>
      </p:nvGrpSpPr>
      <p:grpSpPr>
        <a:xfrm>
          <a:off x="0" y="0"/>
          <a:ext cx="0" cy="0"/>
          <a:chOff x="0" y="0"/>
          <a:chExt cx="0" cy="0"/>
        </a:xfrm>
      </p:grpSpPr>
      <p:sp>
        <p:nvSpPr>
          <p:cNvPr id="131" name="Google Shape;131;p4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4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3" name="Google Shape;133;p4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p4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4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17" name="Shape 17"/>
        <p:cNvGrpSpPr/>
        <p:nvPr/>
      </p:nvGrpSpPr>
      <p:grpSpPr>
        <a:xfrm>
          <a:off x="0" y="0"/>
          <a:ext cx="0" cy="0"/>
          <a:chOff x="0" y="0"/>
          <a:chExt cx="0" cy="0"/>
        </a:xfrm>
      </p:grpSpPr>
      <p:sp>
        <p:nvSpPr>
          <p:cNvPr id="18" name="Google Shape;18;p20"/>
          <p:cNvSpPr txBox="1"/>
          <p:nvPr>
            <p:ph type="title"/>
          </p:nvPr>
        </p:nvSpPr>
        <p:spPr>
          <a:xfrm>
            <a:off x="0" y="18256"/>
            <a:ext cx="9144000" cy="622679"/>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2800"/>
              <a:buFont typeface="Calibri"/>
              <a:buNone/>
              <a:defRPr b="0" i="0" sz="28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19" name="Google Shape;19;p20"/>
          <p:cNvSpPr txBox="1"/>
          <p:nvPr>
            <p:ph idx="1" type="body"/>
          </p:nvPr>
        </p:nvSpPr>
        <p:spPr>
          <a:xfrm>
            <a:off x="36587" y="851403"/>
            <a:ext cx="9070825" cy="5641471"/>
          </a:xfrm>
          <a:prstGeom prst="rect">
            <a:avLst/>
          </a:prstGeom>
          <a:noFill/>
          <a:ln>
            <a:noFill/>
          </a:ln>
        </p:spPr>
        <p:txBody>
          <a:bodyPr anchorCtr="0" anchor="t" bIns="91425" lIns="91425" spcFirstLastPara="1" rIns="91425" wrap="square" tIns="91425">
            <a:noAutofit/>
          </a:bodyPr>
          <a:lstStyle>
            <a:lvl1pPr indent="-355600" lvl="0" marL="457200" marR="0" algn="l">
              <a:lnSpc>
                <a:spcPct val="90000"/>
              </a:lnSpc>
              <a:spcBef>
                <a:spcPts val="750"/>
              </a:spcBef>
              <a:spcAft>
                <a:spcPts val="0"/>
              </a:spcAft>
              <a:buClr>
                <a:schemeClr val="dk1"/>
              </a:buClr>
              <a:buSzPts val="2000"/>
              <a:buFont typeface="Noto Sans Symbols"/>
              <a:buChar char="❑"/>
              <a:defRPr b="0" i="0" sz="2000" u="none" cap="none" strike="noStrike">
                <a:solidFill>
                  <a:schemeClr val="dk1"/>
                </a:solidFill>
                <a:latin typeface="Arial"/>
                <a:ea typeface="Arial"/>
                <a:cs typeface="Arial"/>
                <a:sym typeface="Arial"/>
              </a:defRPr>
            </a:lvl1pPr>
            <a:lvl2pPr indent="-342900" lvl="1" marL="914400" marR="0" algn="l">
              <a:lnSpc>
                <a:spcPct val="90000"/>
              </a:lnSpc>
              <a:spcBef>
                <a:spcPts val="375"/>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 name="Google Shape;20;p20"/>
          <p:cNvSpPr txBox="1"/>
          <p:nvPr>
            <p:ph idx="12" type="sldNum"/>
          </p:nvPr>
        </p:nvSpPr>
        <p:spPr>
          <a:xfrm>
            <a:off x="7050013" y="6492875"/>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50"/>
              <a:buFont typeface="Calibri"/>
              <a:buNone/>
              <a:defRPr b="0" i="0" sz="14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50"/>
              <a:buFont typeface="Calibri"/>
              <a:buNone/>
              <a:defRPr b="0" i="0" sz="14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50"/>
              <a:buFont typeface="Calibri"/>
              <a:buNone/>
              <a:defRPr b="0" i="0" sz="14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50"/>
              <a:buFont typeface="Calibri"/>
              <a:buNone/>
              <a:defRPr b="0" i="0" sz="14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50"/>
              <a:buFont typeface="Calibri"/>
              <a:buNone/>
              <a:defRPr b="0" i="0" sz="14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50"/>
              <a:buFont typeface="Calibri"/>
              <a:buNone/>
              <a:defRPr b="0" i="0" sz="14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50"/>
              <a:buFont typeface="Calibri"/>
              <a:buNone/>
              <a:defRPr b="0" i="0" sz="14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50"/>
              <a:buFont typeface="Calibri"/>
              <a:buNone/>
              <a:defRPr b="0" i="0" sz="14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50"/>
              <a:buFont typeface="Calibri"/>
              <a:buNone/>
              <a:defRPr b="0" i="0" sz="1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
        <p:nvSpPr>
          <p:cNvPr id="138" name="Google Shape;138;p4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4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4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4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3" name="Shape 143"/>
        <p:cNvGrpSpPr/>
        <p:nvPr/>
      </p:nvGrpSpPr>
      <p:grpSpPr>
        <a:xfrm>
          <a:off x="0" y="0"/>
          <a:ext cx="0" cy="0"/>
          <a:chOff x="0" y="0"/>
          <a:chExt cx="0" cy="0"/>
        </a:xfrm>
      </p:grpSpPr>
      <p:sp>
        <p:nvSpPr>
          <p:cNvPr id="144" name="Google Shape;144;p42"/>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42"/>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4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4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solidFill>
                  <a:srgbClr val="888888"/>
                </a:solidFill>
              </a:defRPr>
            </a:lvl1pPr>
            <a:lvl2pPr indent="0" lvl="1" marL="0" algn="r">
              <a:lnSpc>
                <a:spcPct val="100000"/>
              </a:lnSpc>
              <a:spcBef>
                <a:spcPts val="0"/>
              </a:spcBef>
              <a:spcAft>
                <a:spcPts val="0"/>
              </a:spcAft>
              <a:buNone/>
              <a:defRPr>
                <a:solidFill>
                  <a:srgbClr val="888888"/>
                </a:solidFill>
              </a:defRPr>
            </a:lvl2pPr>
            <a:lvl3pPr indent="0" lvl="2" marL="0" algn="r">
              <a:lnSpc>
                <a:spcPct val="100000"/>
              </a:lnSpc>
              <a:spcBef>
                <a:spcPts val="0"/>
              </a:spcBef>
              <a:spcAft>
                <a:spcPts val="0"/>
              </a:spcAft>
              <a:buNone/>
              <a:defRPr>
                <a:solidFill>
                  <a:srgbClr val="888888"/>
                </a:solidFill>
              </a:defRPr>
            </a:lvl3pPr>
            <a:lvl4pPr indent="0" lvl="3" marL="0" algn="r">
              <a:lnSpc>
                <a:spcPct val="100000"/>
              </a:lnSpc>
              <a:spcBef>
                <a:spcPts val="0"/>
              </a:spcBef>
              <a:spcAft>
                <a:spcPts val="0"/>
              </a:spcAft>
              <a:buNone/>
              <a:defRPr>
                <a:solidFill>
                  <a:srgbClr val="888888"/>
                </a:solidFill>
              </a:defRPr>
            </a:lvl4pPr>
            <a:lvl5pPr indent="0" lvl="4" marL="0" algn="r">
              <a:lnSpc>
                <a:spcPct val="100000"/>
              </a:lnSpc>
              <a:spcBef>
                <a:spcPts val="0"/>
              </a:spcBef>
              <a:spcAft>
                <a:spcPts val="0"/>
              </a:spcAft>
              <a:buNone/>
              <a:defRPr>
                <a:solidFill>
                  <a:srgbClr val="888888"/>
                </a:solidFill>
              </a:defRPr>
            </a:lvl5pPr>
            <a:lvl6pPr indent="0" lvl="5" marL="0" algn="r">
              <a:lnSpc>
                <a:spcPct val="100000"/>
              </a:lnSpc>
              <a:spcBef>
                <a:spcPts val="0"/>
              </a:spcBef>
              <a:spcAft>
                <a:spcPts val="0"/>
              </a:spcAft>
              <a:buNone/>
              <a:defRPr>
                <a:solidFill>
                  <a:srgbClr val="888888"/>
                </a:solidFill>
              </a:defRPr>
            </a:lvl6pPr>
            <a:lvl7pPr indent="0" lvl="6" marL="0" algn="r">
              <a:lnSpc>
                <a:spcPct val="100000"/>
              </a:lnSpc>
              <a:spcBef>
                <a:spcPts val="0"/>
              </a:spcBef>
              <a:spcAft>
                <a:spcPts val="0"/>
              </a:spcAft>
              <a:buNone/>
              <a:defRPr>
                <a:solidFill>
                  <a:srgbClr val="888888"/>
                </a:solidFill>
              </a:defRPr>
            </a:lvl7pPr>
            <a:lvl8pPr indent="0" lvl="7" marL="0" algn="r">
              <a:lnSpc>
                <a:spcPct val="100000"/>
              </a:lnSpc>
              <a:spcBef>
                <a:spcPts val="0"/>
              </a:spcBef>
              <a:spcAft>
                <a:spcPts val="0"/>
              </a:spcAft>
              <a:buNone/>
              <a:defRPr>
                <a:solidFill>
                  <a:srgbClr val="888888"/>
                </a:solidFill>
              </a:defRPr>
            </a:lvl8pPr>
            <a:lvl9pPr indent="0" lvl="8" marL="0" algn="r">
              <a:lnSpc>
                <a:spcPct val="100000"/>
              </a:lnSpc>
              <a:spcBef>
                <a:spcPts val="0"/>
              </a:spcBef>
              <a:spcAft>
                <a:spcPts val="0"/>
              </a:spcAft>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1" name="Shape 21"/>
        <p:cNvGrpSpPr/>
        <p:nvPr/>
      </p:nvGrpSpPr>
      <p:grpSpPr>
        <a:xfrm>
          <a:off x="0" y="0"/>
          <a:ext cx="0" cy="0"/>
          <a:chOff x="0" y="0"/>
          <a:chExt cx="0" cy="0"/>
        </a:xfrm>
      </p:grpSpPr>
      <p:sp>
        <p:nvSpPr>
          <p:cNvPr id="22" name="Google Shape;22;p21"/>
          <p:cNvSpPr txBox="1"/>
          <p:nvPr>
            <p:ph type="title"/>
          </p:nvPr>
        </p:nvSpPr>
        <p:spPr>
          <a:xfrm>
            <a:off x="623888" y="1709739"/>
            <a:ext cx="7886699" cy="2852737"/>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23" name="Google Shape;23;p21"/>
          <p:cNvSpPr txBox="1"/>
          <p:nvPr>
            <p:ph idx="1" type="body"/>
          </p:nvPr>
        </p:nvSpPr>
        <p:spPr>
          <a:xfrm>
            <a:off x="623888" y="4589463"/>
            <a:ext cx="7886699" cy="1500187"/>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75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algn="l">
              <a:lnSpc>
                <a:spcPct val="90000"/>
              </a:lnSpc>
              <a:spcBef>
                <a:spcPts val="375"/>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375"/>
              </a:spcBef>
              <a:spcAft>
                <a:spcPts val="0"/>
              </a:spcAft>
              <a:buClr>
                <a:srgbClr val="888888"/>
              </a:buClr>
              <a:buSzPts val="1350"/>
              <a:buFont typeface="Arial"/>
              <a:buNone/>
              <a:defRPr b="0" i="0" sz="1350" u="none" cap="none" strike="noStrike">
                <a:solidFill>
                  <a:srgbClr val="888888"/>
                </a:solidFill>
                <a:latin typeface="Calibri"/>
                <a:ea typeface="Calibri"/>
                <a:cs typeface="Calibri"/>
                <a:sym typeface="Calibri"/>
              </a:defRPr>
            </a:lvl3pPr>
            <a:lvl4pPr indent="-228600" lvl="3" marL="1828800" marR="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24" name="Google Shape;24;p21"/>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25" name="Google Shape;25;p21"/>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26" name="Google Shape;26;p21"/>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27" name="Shape 27"/>
        <p:cNvGrpSpPr/>
        <p:nvPr/>
      </p:nvGrpSpPr>
      <p:grpSpPr>
        <a:xfrm>
          <a:off x="0" y="0"/>
          <a:ext cx="0" cy="0"/>
          <a:chOff x="0" y="0"/>
          <a:chExt cx="0" cy="0"/>
        </a:xfrm>
      </p:grpSpPr>
      <p:sp>
        <p:nvSpPr>
          <p:cNvPr id="28" name="Google Shape;28;p22"/>
          <p:cNvSpPr txBox="1"/>
          <p:nvPr>
            <p:ph type="title"/>
          </p:nvPr>
        </p:nvSpPr>
        <p:spPr>
          <a:xfrm>
            <a:off x="628651" y="365125"/>
            <a:ext cx="7886699" cy="1325562"/>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29" name="Google Shape;29;p22"/>
          <p:cNvSpPr txBox="1"/>
          <p:nvPr>
            <p:ph idx="1" type="body"/>
          </p:nvPr>
        </p:nvSpPr>
        <p:spPr>
          <a:xfrm>
            <a:off x="628650" y="1825625"/>
            <a:ext cx="3886200" cy="4351338"/>
          </a:xfrm>
          <a:prstGeom prst="rect">
            <a:avLst/>
          </a:prstGeom>
          <a:noFill/>
          <a:ln>
            <a:noFill/>
          </a:ln>
        </p:spPr>
        <p:txBody>
          <a:bodyPr anchorCtr="0" anchor="t" bIns="91425" lIns="91425" spcFirstLastPara="1" rIns="91425" wrap="square" tIns="91425">
            <a:noAutofit/>
          </a:bodyPr>
          <a:lstStyle>
            <a:lvl1pPr indent="-361950" lvl="0" marL="457200" marR="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 name="Google Shape;30;p22"/>
          <p:cNvSpPr txBox="1"/>
          <p:nvPr>
            <p:ph idx="2" type="body"/>
          </p:nvPr>
        </p:nvSpPr>
        <p:spPr>
          <a:xfrm>
            <a:off x="4629150" y="1825625"/>
            <a:ext cx="3886200" cy="4351338"/>
          </a:xfrm>
          <a:prstGeom prst="rect">
            <a:avLst/>
          </a:prstGeom>
          <a:noFill/>
          <a:ln>
            <a:noFill/>
          </a:ln>
        </p:spPr>
        <p:txBody>
          <a:bodyPr anchorCtr="0" anchor="t" bIns="91425" lIns="91425" spcFirstLastPara="1" rIns="91425" wrap="square" tIns="91425">
            <a:noAutofit/>
          </a:bodyPr>
          <a:lstStyle>
            <a:lvl1pPr indent="-361950" lvl="0" marL="457200" marR="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 name="Google Shape;31;p22"/>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32" name="Google Shape;32;p22"/>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33" name="Google Shape;33;p22"/>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34" name="Shape 34"/>
        <p:cNvGrpSpPr/>
        <p:nvPr/>
      </p:nvGrpSpPr>
      <p:grpSpPr>
        <a:xfrm>
          <a:off x="0" y="0"/>
          <a:ext cx="0" cy="0"/>
          <a:chOff x="0" y="0"/>
          <a:chExt cx="0" cy="0"/>
        </a:xfrm>
      </p:grpSpPr>
      <p:sp>
        <p:nvSpPr>
          <p:cNvPr id="35" name="Google Shape;35;p23"/>
          <p:cNvSpPr txBox="1"/>
          <p:nvPr>
            <p:ph type="title"/>
          </p:nvPr>
        </p:nvSpPr>
        <p:spPr>
          <a:xfrm>
            <a:off x="629841" y="365125"/>
            <a:ext cx="7886699" cy="1325562"/>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36" name="Google Shape;36;p23"/>
          <p:cNvSpPr txBox="1"/>
          <p:nvPr>
            <p:ph idx="1" type="body"/>
          </p:nvPr>
        </p:nvSpPr>
        <p:spPr>
          <a:xfrm>
            <a:off x="629841" y="1681163"/>
            <a:ext cx="3868340"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7" name="Google Shape;37;p23"/>
          <p:cNvSpPr txBox="1"/>
          <p:nvPr>
            <p:ph idx="2" type="body"/>
          </p:nvPr>
        </p:nvSpPr>
        <p:spPr>
          <a:xfrm>
            <a:off x="629841" y="2505075"/>
            <a:ext cx="3868340" cy="3684588"/>
          </a:xfrm>
          <a:prstGeom prst="rect">
            <a:avLst/>
          </a:prstGeom>
          <a:noFill/>
          <a:ln>
            <a:noFill/>
          </a:ln>
        </p:spPr>
        <p:txBody>
          <a:bodyPr anchorCtr="0" anchor="t" bIns="91425" lIns="91425" spcFirstLastPara="1" rIns="91425" wrap="square" tIns="91425">
            <a:noAutofit/>
          </a:bodyPr>
          <a:lstStyle>
            <a:lvl1pPr indent="-361950" lvl="0" marL="457200" marR="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8" name="Google Shape;38;p23"/>
          <p:cNvSpPr txBox="1"/>
          <p:nvPr>
            <p:ph idx="3" type="body"/>
          </p:nvPr>
        </p:nvSpPr>
        <p:spPr>
          <a:xfrm>
            <a:off x="4629151" y="1681163"/>
            <a:ext cx="3887390"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9" name="Google Shape;39;p23"/>
          <p:cNvSpPr txBox="1"/>
          <p:nvPr>
            <p:ph idx="4" type="body"/>
          </p:nvPr>
        </p:nvSpPr>
        <p:spPr>
          <a:xfrm>
            <a:off x="4629151" y="2505075"/>
            <a:ext cx="3887390" cy="3684588"/>
          </a:xfrm>
          <a:prstGeom prst="rect">
            <a:avLst/>
          </a:prstGeom>
          <a:noFill/>
          <a:ln>
            <a:noFill/>
          </a:ln>
        </p:spPr>
        <p:txBody>
          <a:bodyPr anchorCtr="0" anchor="t" bIns="91425" lIns="91425" spcFirstLastPara="1" rIns="91425" wrap="square" tIns="91425">
            <a:noAutofit/>
          </a:bodyPr>
          <a:lstStyle>
            <a:lvl1pPr indent="-361950" lvl="0" marL="457200" marR="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0" name="Google Shape;40;p23"/>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41" name="Google Shape;41;p23"/>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42" name="Google Shape;42;p23"/>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3" name="Shape 43"/>
        <p:cNvGrpSpPr/>
        <p:nvPr/>
      </p:nvGrpSpPr>
      <p:grpSpPr>
        <a:xfrm>
          <a:off x="0" y="0"/>
          <a:ext cx="0" cy="0"/>
          <a:chOff x="0" y="0"/>
          <a:chExt cx="0" cy="0"/>
        </a:xfrm>
      </p:grpSpPr>
      <p:sp>
        <p:nvSpPr>
          <p:cNvPr id="44" name="Google Shape;44;p24"/>
          <p:cNvSpPr txBox="1"/>
          <p:nvPr>
            <p:ph type="title"/>
          </p:nvPr>
        </p:nvSpPr>
        <p:spPr>
          <a:xfrm>
            <a:off x="628651" y="365125"/>
            <a:ext cx="7886699" cy="1325562"/>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45" name="Google Shape;45;p24"/>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46" name="Google Shape;46;p24"/>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47" name="Google Shape;47;p24"/>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48" name="Shape 48"/>
        <p:cNvGrpSpPr/>
        <p:nvPr/>
      </p:nvGrpSpPr>
      <p:grpSpPr>
        <a:xfrm>
          <a:off x="0" y="0"/>
          <a:ext cx="0" cy="0"/>
          <a:chOff x="0" y="0"/>
          <a:chExt cx="0" cy="0"/>
        </a:xfrm>
      </p:grpSpPr>
      <p:sp>
        <p:nvSpPr>
          <p:cNvPr id="49" name="Google Shape;49;p25"/>
          <p:cNvSpPr txBox="1"/>
          <p:nvPr>
            <p:ph type="title"/>
          </p:nvPr>
        </p:nvSpPr>
        <p:spPr>
          <a:xfrm>
            <a:off x="629841" y="457201"/>
            <a:ext cx="2949178" cy="1600199"/>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50" name="Google Shape;50;p25"/>
          <p:cNvSpPr txBox="1"/>
          <p:nvPr>
            <p:ph idx="1" type="body"/>
          </p:nvPr>
        </p:nvSpPr>
        <p:spPr>
          <a:xfrm>
            <a:off x="3887391" y="987425"/>
            <a:ext cx="4629149" cy="4873624"/>
          </a:xfrm>
          <a:prstGeom prst="rect">
            <a:avLst/>
          </a:prstGeom>
          <a:noFill/>
          <a:ln>
            <a:noFill/>
          </a:ln>
        </p:spPr>
        <p:txBody>
          <a:bodyPr anchorCtr="0" anchor="t" bIns="91425" lIns="91425" spcFirstLastPara="1" rIns="91425" wrap="square" tIns="91425">
            <a:noAutofit/>
          </a:bodyPr>
          <a:lstStyle>
            <a:lvl1pPr indent="-381000" lvl="0" marL="457200" marR="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51" name="Google Shape;51;p25"/>
          <p:cNvSpPr txBox="1"/>
          <p:nvPr>
            <p:ph idx="2" type="body"/>
          </p:nvPr>
        </p:nvSpPr>
        <p:spPr>
          <a:xfrm>
            <a:off x="629841" y="2057400"/>
            <a:ext cx="2949178"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52" name="Google Shape;52;p25"/>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53" name="Google Shape;53;p25"/>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54" name="Google Shape;54;p25"/>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55" name="Shape 55"/>
        <p:cNvGrpSpPr/>
        <p:nvPr/>
      </p:nvGrpSpPr>
      <p:grpSpPr>
        <a:xfrm>
          <a:off x="0" y="0"/>
          <a:ext cx="0" cy="0"/>
          <a:chOff x="0" y="0"/>
          <a:chExt cx="0" cy="0"/>
        </a:xfrm>
      </p:grpSpPr>
      <p:sp>
        <p:nvSpPr>
          <p:cNvPr id="56" name="Google Shape;56;p26"/>
          <p:cNvSpPr txBox="1"/>
          <p:nvPr>
            <p:ph type="title"/>
          </p:nvPr>
        </p:nvSpPr>
        <p:spPr>
          <a:xfrm>
            <a:off x="629841" y="457201"/>
            <a:ext cx="2949178" cy="1600199"/>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57" name="Google Shape;57;p26"/>
          <p:cNvSpPr/>
          <p:nvPr>
            <p:ph idx="2" type="pic"/>
          </p:nvPr>
        </p:nvSpPr>
        <p:spPr>
          <a:xfrm>
            <a:off x="3887391" y="987425"/>
            <a:ext cx="4629149" cy="4873624"/>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58" name="Google Shape;58;p26"/>
          <p:cNvSpPr txBox="1"/>
          <p:nvPr>
            <p:ph idx="1" type="body"/>
          </p:nvPr>
        </p:nvSpPr>
        <p:spPr>
          <a:xfrm>
            <a:off x="629841" y="2057400"/>
            <a:ext cx="2949178"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59" name="Google Shape;59;p26"/>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60" name="Google Shape;60;p26"/>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61" name="Google Shape;61;p26"/>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62" name="Shape 62"/>
        <p:cNvGrpSpPr/>
        <p:nvPr/>
      </p:nvGrpSpPr>
      <p:grpSpPr>
        <a:xfrm>
          <a:off x="0" y="0"/>
          <a:ext cx="0" cy="0"/>
          <a:chOff x="0" y="0"/>
          <a:chExt cx="0" cy="0"/>
        </a:xfrm>
      </p:grpSpPr>
      <p:sp>
        <p:nvSpPr>
          <p:cNvPr id="63" name="Google Shape;63;p27"/>
          <p:cNvSpPr txBox="1"/>
          <p:nvPr>
            <p:ph type="title"/>
          </p:nvPr>
        </p:nvSpPr>
        <p:spPr>
          <a:xfrm>
            <a:off x="628651" y="365125"/>
            <a:ext cx="7886699" cy="1325562"/>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350"/>
              <a:buNone/>
              <a:defRPr sz="1350"/>
            </a:lvl2pPr>
            <a:lvl3pPr lvl="2" algn="l">
              <a:lnSpc>
                <a:spcPct val="100000"/>
              </a:lnSpc>
              <a:spcBef>
                <a:spcPts val="0"/>
              </a:spcBef>
              <a:spcAft>
                <a:spcPts val="0"/>
              </a:spcAft>
              <a:buSzPts val="1350"/>
              <a:buNone/>
              <a:defRPr sz="1350"/>
            </a:lvl3pPr>
            <a:lvl4pPr lvl="3" algn="l">
              <a:lnSpc>
                <a:spcPct val="100000"/>
              </a:lnSpc>
              <a:spcBef>
                <a:spcPts val="0"/>
              </a:spcBef>
              <a:spcAft>
                <a:spcPts val="0"/>
              </a:spcAft>
              <a:buSzPts val="1350"/>
              <a:buNone/>
              <a:defRPr sz="1350"/>
            </a:lvl4pPr>
            <a:lvl5pPr lvl="4" algn="l">
              <a:lnSpc>
                <a:spcPct val="100000"/>
              </a:lnSpc>
              <a:spcBef>
                <a:spcPts val="0"/>
              </a:spcBef>
              <a:spcAft>
                <a:spcPts val="0"/>
              </a:spcAft>
              <a:buSzPts val="1350"/>
              <a:buNone/>
              <a:defRPr sz="1350"/>
            </a:lvl5pPr>
            <a:lvl6pPr lvl="5" algn="l">
              <a:lnSpc>
                <a:spcPct val="100000"/>
              </a:lnSpc>
              <a:spcBef>
                <a:spcPts val="0"/>
              </a:spcBef>
              <a:spcAft>
                <a:spcPts val="0"/>
              </a:spcAft>
              <a:buSzPts val="1350"/>
              <a:buNone/>
              <a:defRPr sz="1350"/>
            </a:lvl6pPr>
            <a:lvl7pPr lvl="6" algn="l">
              <a:lnSpc>
                <a:spcPct val="100000"/>
              </a:lnSpc>
              <a:spcBef>
                <a:spcPts val="0"/>
              </a:spcBef>
              <a:spcAft>
                <a:spcPts val="0"/>
              </a:spcAft>
              <a:buSzPts val="1350"/>
              <a:buNone/>
              <a:defRPr sz="1350"/>
            </a:lvl7pPr>
            <a:lvl8pPr lvl="7" algn="l">
              <a:lnSpc>
                <a:spcPct val="100000"/>
              </a:lnSpc>
              <a:spcBef>
                <a:spcPts val="0"/>
              </a:spcBef>
              <a:spcAft>
                <a:spcPts val="0"/>
              </a:spcAft>
              <a:buSzPts val="1350"/>
              <a:buNone/>
              <a:defRPr sz="1350"/>
            </a:lvl8pPr>
            <a:lvl9pPr lvl="8" algn="l">
              <a:lnSpc>
                <a:spcPct val="100000"/>
              </a:lnSpc>
              <a:spcBef>
                <a:spcPts val="0"/>
              </a:spcBef>
              <a:spcAft>
                <a:spcPts val="0"/>
              </a:spcAft>
              <a:buSzPts val="1350"/>
              <a:buNone/>
              <a:defRPr sz="1350"/>
            </a:lvl9pPr>
          </a:lstStyle>
          <a:p/>
        </p:txBody>
      </p:sp>
      <p:sp>
        <p:nvSpPr>
          <p:cNvPr id="64" name="Google Shape;64;p27"/>
          <p:cNvSpPr txBox="1"/>
          <p:nvPr>
            <p:ph idx="1" type="body"/>
          </p:nvPr>
        </p:nvSpPr>
        <p:spPr>
          <a:xfrm rot="5400000">
            <a:off x="2396331" y="57945"/>
            <a:ext cx="4351338" cy="7886699"/>
          </a:xfrm>
          <a:prstGeom prst="rect">
            <a:avLst/>
          </a:prstGeom>
          <a:noFill/>
          <a:ln>
            <a:noFill/>
          </a:ln>
        </p:spPr>
        <p:txBody>
          <a:bodyPr anchorCtr="0" anchor="t" bIns="91425" lIns="91425" spcFirstLastPara="1" rIns="91425" wrap="square" tIns="91425">
            <a:noAutofit/>
          </a:bodyPr>
          <a:lstStyle>
            <a:lvl1pPr indent="-361950" lvl="0" marL="457200" marR="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5" name="Google Shape;65;p27"/>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66" name="Google Shape;66;p27"/>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67" name="Google Shape;67;p27"/>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0" y="18256"/>
            <a:ext cx="9144000" cy="132556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8"/>
          <p:cNvSpPr txBox="1"/>
          <p:nvPr>
            <p:ph idx="1" type="body"/>
          </p:nvPr>
        </p:nvSpPr>
        <p:spPr>
          <a:xfrm>
            <a:off x="628651" y="1825625"/>
            <a:ext cx="7886699"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628651" y="6356351"/>
            <a:ext cx="2057399"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028950" y="6356351"/>
            <a:ext cx="30861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350"/>
              <a:buFont typeface="Calibri"/>
              <a:buNone/>
              <a:defRPr b="0" i="0" sz="135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457951" y="6356351"/>
            <a:ext cx="205739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 name="Google Shape;76;p1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1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8" name="Google Shape;78;p1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9" name="Google Shape;79;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12.png"/><Relationship Id="rId8"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youtube.com/watch?v=mUtsElVCkxc&amp;feature=youtu.b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ctrTitle"/>
          </p:nvPr>
        </p:nvSpPr>
        <p:spPr>
          <a:xfrm>
            <a:off x="2529394" y="1820875"/>
            <a:ext cx="4085208" cy="1500434"/>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chemeClr val="dk1"/>
              </a:buClr>
              <a:buSzPts val="4500"/>
              <a:buFont typeface="Calibri"/>
              <a:buNone/>
            </a:pPr>
            <a:r>
              <a:rPr b="1" lang="en-US" sz="3200">
                <a:latin typeface="DFKai-SB"/>
                <a:ea typeface="DFKai-SB"/>
                <a:cs typeface="DFKai-SB"/>
                <a:sym typeface="DFKai-SB"/>
              </a:rPr>
              <a:t>基於分類時頻圖實作簡單語音辨識模型</a:t>
            </a:r>
            <a:endParaRPr b="1" sz="3200">
              <a:latin typeface="DFKai-SB"/>
              <a:ea typeface="DFKai-SB"/>
              <a:cs typeface="DFKai-SB"/>
              <a:sym typeface="DFKai-SB"/>
            </a:endParaRPr>
          </a:p>
        </p:txBody>
      </p:sp>
      <p:sp>
        <p:nvSpPr>
          <p:cNvPr id="155" name="Google Shape;155;p30"/>
          <p:cNvSpPr txBox="1"/>
          <p:nvPr>
            <p:ph idx="1" type="subTitle"/>
          </p:nvPr>
        </p:nvSpPr>
        <p:spPr>
          <a:xfrm>
            <a:off x="722146" y="4688417"/>
            <a:ext cx="7865326" cy="1655762"/>
          </a:xfrm>
          <a:prstGeom prst="rect">
            <a:avLst/>
          </a:prstGeom>
          <a:noFill/>
          <a:ln>
            <a:noFill/>
          </a:ln>
        </p:spPr>
        <p:txBody>
          <a:bodyPr anchorCtr="0" anchor="t" bIns="91425" lIns="91425" spcFirstLastPara="1" rIns="91425" wrap="square" tIns="91425">
            <a:normAutofit/>
          </a:bodyPr>
          <a:lstStyle/>
          <a:p>
            <a:pPr indent="-406400" lvl="0" marL="457200" rtl="0" algn="l">
              <a:lnSpc>
                <a:spcPct val="80000"/>
              </a:lnSpc>
              <a:spcBef>
                <a:spcPts val="750"/>
              </a:spcBef>
              <a:spcAft>
                <a:spcPts val="0"/>
              </a:spcAft>
              <a:buSzPts val="1800"/>
              <a:buNone/>
            </a:pPr>
            <a:r>
              <a:rPr lang="en-US" sz="1480">
                <a:solidFill>
                  <a:schemeClr val="dk1"/>
                </a:solidFill>
                <a:latin typeface="Calibri"/>
                <a:ea typeface="Calibri"/>
                <a:cs typeface="Calibri"/>
                <a:sym typeface="Calibri"/>
              </a:rPr>
              <a:t>Group Number:	67</a:t>
            </a:r>
            <a:endParaRPr/>
          </a:p>
          <a:p>
            <a:pPr indent="-406400" lvl="0" marL="457200" rtl="0" algn="l">
              <a:lnSpc>
                <a:spcPct val="80000"/>
              </a:lnSpc>
              <a:spcBef>
                <a:spcPts val="750"/>
              </a:spcBef>
              <a:spcAft>
                <a:spcPts val="0"/>
              </a:spcAft>
              <a:buSzPts val="1800"/>
              <a:buNone/>
            </a:pPr>
            <a:r>
              <a:rPr lang="en-US" sz="1480">
                <a:solidFill>
                  <a:schemeClr val="dk1"/>
                </a:solidFill>
                <a:latin typeface="Calibri"/>
                <a:ea typeface="Calibri"/>
                <a:cs typeface="Calibri"/>
                <a:sym typeface="Calibri"/>
              </a:rPr>
              <a:t>Group Members:  	潘姵羽    		E94064024 		工科系</a:t>
            </a:r>
            <a:endParaRPr sz="1480">
              <a:solidFill>
                <a:schemeClr val="dk1"/>
              </a:solidFill>
              <a:latin typeface="Calibri"/>
              <a:ea typeface="Calibri"/>
              <a:cs typeface="Calibri"/>
              <a:sym typeface="Calibri"/>
            </a:endParaRPr>
          </a:p>
          <a:p>
            <a:pPr indent="-406400" lvl="0" marL="457200" rtl="0" algn="l">
              <a:lnSpc>
                <a:spcPct val="80000"/>
              </a:lnSpc>
              <a:spcBef>
                <a:spcPts val="750"/>
              </a:spcBef>
              <a:spcAft>
                <a:spcPts val="0"/>
              </a:spcAft>
              <a:buSzPts val="1800"/>
              <a:buNone/>
            </a:pPr>
            <a:r>
              <a:rPr lang="en-US" sz="1480">
                <a:solidFill>
                  <a:schemeClr val="dk1"/>
                </a:solidFill>
                <a:latin typeface="Calibri"/>
                <a:ea typeface="Calibri"/>
                <a:cs typeface="Calibri"/>
                <a:sym typeface="Calibri"/>
              </a:rPr>
              <a:t>			</a:t>
            </a:r>
            <a:r>
              <a:rPr lang="en-US" sz="1480">
                <a:solidFill>
                  <a:srgbClr val="000000"/>
                </a:solidFill>
                <a:latin typeface="Calibri"/>
                <a:ea typeface="Calibri"/>
                <a:cs typeface="Calibri"/>
                <a:sym typeface="Calibri"/>
              </a:rPr>
              <a:t>陳品崴</a:t>
            </a:r>
            <a:r>
              <a:rPr lang="en-US" sz="1480">
                <a:latin typeface="Calibri"/>
                <a:ea typeface="Calibri"/>
                <a:cs typeface="Calibri"/>
                <a:sym typeface="Calibri"/>
              </a:rPr>
              <a:t>   		</a:t>
            </a:r>
            <a:r>
              <a:rPr lang="en-US" sz="1480">
                <a:solidFill>
                  <a:srgbClr val="000000"/>
                </a:solidFill>
                <a:latin typeface="Calibri"/>
                <a:ea typeface="Calibri"/>
                <a:cs typeface="Calibri"/>
                <a:sym typeface="Calibri"/>
              </a:rPr>
              <a:t>E94066131		</a:t>
            </a:r>
            <a:r>
              <a:rPr lang="en-US" sz="1480">
                <a:solidFill>
                  <a:schemeClr val="dk1"/>
                </a:solidFill>
                <a:latin typeface="Calibri"/>
                <a:ea typeface="Calibri"/>
                <a:cs typeface="Calibri"/>
                <a:sym typeface="Calibri"/>
              </a:rPr>
              <a:t>工科系</a:t>
            </a:r>
            <a:endParaRPr sz="1480">
              <a:solidFill>
                <a:schemeClr val="dk1"/>
              </a:solidFill>
              <a:latin typeface="Calibri"/>
              <a:ea typeface="Calibri"/>
              <a:cs typeface="Calibri"/>
              <a:sym typeface="Calibri"/>
            </a:endParaRPr>
          </a:p>
          <a:p>
            <a:pPr indent="-406400" lvl="0" marL="457200" rtl="0" algn="l">
              <a:lnSpc>
                <a:spcPct val="80000"/>
              </a:lnSpc>
              <a:spcBef>
                <a:spcPts val="750"/>
              </a:spcBef>
              <a:spcAft>
                <a:spcPts val="0"/>
              </a:spcAft>
              <a:buSzPts val="1800"/>
              <a:buNone/>
            </a:pPr>
            <a:r>
              <a:rPr lang="en-US" sz="1480">
                <a:solidFill>
                  <a:schemeClr val="dk1"/>
                </a:solidFill>
                <a:latin typeface="Calibri"/>
                <a:ea typeface="Calibri"/>
                <a:cs typeface="Calibri"/>
                <a:sym typeface="Calibri"/>
              </a:rPr>
              <a:t>			李姵萱       		E94061165		工科系</a:t>
            </a:r>
            <a:endParaRPr sz="1480">
              <a:solidFill>
                <a:schemeClr val="dk1"/>
              </a:solidFill>
              <a:latin typeface="Calibri"/>
              <a:ea typeface="Calibri"/>
              <a:cs typeface="Calibri"/>
              <a:sym typeface="Calibri"/>
            </a:endParaRPr>
          </a:p>
          <a:p>
            <a:pPr indent="-406400" lvl="0" marL="457200" rtl="0" algn="l">
              <a:lnSpc>
                <a:spcPct val="80000"/>
              </a:lnSpc>
              <a:spcBef>
                <a:spcPts val="750"/>
              </a:spcBef>
              <a:spcAft>
                <a:spcPts val="0"/>
              </a:spcAft>
              <a:buSzPts val="1800"/>
              <a:buNone/>
            </a:pPr>
            <a:r>
              <a:rPr lang="en-US" sz="1480">
                <a:solidFill>
                  <a:schemeClr val="dk1"/>
                </a:solidFill>
                <a:latin typeface="Calibri"/>
                <a:ea typeface="Calibri"/>
                <a:cs typeface="Calibri"/>
                <a:sym typeface="Calibri"/>
              </a:rPr>
              <a:t>			胡家銘		E94066084		工科系</a:t>
            </a:r>
            <a:endParaRPr sz="1480">
              <a:solidFill>
                <a:schemeClr val="dk1"/>
              </a:solidFill>
              <a:latin typeface="Calibri"/>
              <a:ea typeface="Calibri"/>
              <a:cs typeface="Calibri"/>
              <a:sym typeface="Calibri"/>
            </a:endParaRPr>
          </a:p>
          <a:p>
            <a:pPr indent="-406400" lvl="0" marL="457200" rtl="0" algn="l">
              <a:lnSpc>
                <a:spcPct val="80000"/>
              </a:lnSpc>
              <a:spcBef>
                <a:spcPts val="750"/>
              </a:spcBef>
              <a:spcAft>
                <a:spcPts val="0"/>
              </a:spcAft>
              <a:buSzPts val="1800"/>
              <a:buNone/>
            </a:pPr>
            <a:r>
              <a:t/>
            </a:r>
            <a:endParaRPr sz="1480">
              <a:solidFill>
                <a:schemeClr val="dk1"/>
              </a:solidFill>
              <a:latin typeface="DFKai-SB"/>
              <a:ea typeface="DFKai-SB"/>
              <a:cs typeface="DFKai-SB"/>
              <a:sym typeface="DFKai-SB"/>
            </a:endParaRPr>
          </a:p>
          <a:p>
            <a:pPr indent="-406400" lvl="0" marL="457200" marR="0" rtl="0" algn="ctr">
              <a:lnSpc>
                <a:spcPct val="80000"/>
              </a:lnSpc>
              <a:spcBef>
                <a:spcPts val="750"/>
              </a:spcBef>
              <a:spcAft>
                <a:spcPts val="0"/>
              </a:spcAft>
              <a:buClr>
                <a:schemeClr val="dk1"/>
              </a:buClr>
              <a:buSzPts val="1800"/>
              <a:buFont typeface="Arial"/>
              <a:buNone/>
            </a:pPr>
            <a:r>
              <a:t/>
            </a:r>
            <a:endParaRPr sz="1480"/>
          </a:p>
        </p:txBody>
      </p:sp>
      <p:sp>
        <p:nvSpPr>
          <p:cNvPr id="156" name="Google Shape;156;p30"/>
          <p:cNvSpPr txBox="1"/>
          <p:nvPr/>
        </p:nvSpPr>
        <p:spPr>
          <a:xfrm>
            <a:off x="-2" y="3536692"/>
            <a:ext cx="9144000" cy="16557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1800"/>
              <a:buFont typeface="Arial"/>
              <a:buNone/>
            </a:pPr>
            <a:r>
              <a:rPr b="0" i="1" lang="en-US" sz="1800" u="none" cap="none" strike="noStrike">
                <a:solidFill>
                  <a:schemeClr val="dk1"/>
                </a:solidFill>
                <a:latin typeface="Arial"/>
                <a:ea typeface="Arial"/>
                <a:cs typeface="Arial"/>
                <a:sym typeface="Arial"/>
              </a:rPr>
              <a:t>Keywords: spectrogram, speech recognition, Convolutional Neural Network.</a:t>
            </a:r>
            <a:endParaRPr b="0" i="1"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ab8d08f622_0_0"/>
          <p:cNvSpPr txBox="1"/>
          <p:nvPr>
            <p:ph type="title"/>
          </p:nvPr>
        </p:nvSpPr>
        <p:spPr>
          <a:xfrm>
            <a:off x="0" y="18256"/>
            <a:ext cx="9144000" cy="622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rPr b="1" lang="en-US">
                <a:latin typeface="Calibri"/>
                <a:ea typeface="Calibri"/>
                <a:cs typeface="Calibri"/>
                <a:sym typeface="Calibri"/>
              </a:rPr>
              <a:t>7.1 </a:t>
            </a:r>
            <a:r>
              <a:rPr b="1" lang="en-US">
                <a:latin typeface="Calibri"/>
                <a:ea typeface="Calibri"/>
                <a:cs typeface="Calibri"/>
                <a:sym typeface="Calibri"/>
              </a:rPr>
              <a:t>Previous datasets(cont.)</a:t>
            </a:r>
            <a:endParaRPr/>
          </a:p>
        </p:txBody>
      </p:sp>
      <p:sp>
        <p:nvSpPr>
          <p:cNvPr id="269" name="Google Shape;269;gab8d08f622_0_0"/>
          <p:cNvSpPr txBox="1"/>
          <p:nvPr>
            <p:ph idx="1" type="body"/>
          </p:nvPr>
        </p:nvSpPr>
        <p:spPr>
          <a:xfrm>
            <a:off x="36575" y="851403"/>
            <a:ext cx="9070800" cy="622800"/>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750"/>
              </a:spcBef>
              <a:spcAft>
                <a:spcPts val="0"/>
              </a:spcAft>
              <a:buSzPts val="2000"/>
              <a:buFont typeface="Arial"/>
              <a:buChar char="•"/>
            </a:pPr>
            <a:r>
              <a:rPr lang="en-US">
                <a:latin typeface="Calibri"/>
                <a:ea typeface="Calibri"/>
                <a:cs typeface="Calibri"/>
                <a:sym typeface="Calibri"/>
              </a:rPr>
              <a:t>Gray channel</a:t>
            </a:r>
            <a:endParaRPr/>
          </a:p>
        </p:txBody>
      </p:sp>
      <p:sp>
        <p:nvSpPr>
          <p:cNvPr id="270" name="Google Shape;270;gab8d08f622_0_0"/>
          <p:cNvSpPr txBox="1"/>
          <p:nvPr/>
        </p:nvSpPr>
        <p:spPr>
          <a:xfrm>
            <a:off x="1109902" y="4099302"/>
            <a:ext cx="18627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天氣</a:t>
            </a:r>
            <a:endParaRPr b="0" i="0" sz="1400" u="none" cap="none" strike="noStrike">
              <a:solidFill>
                <a:srgbClr val="000000"/>
              </a:solidFill>
              <a:latin typeface="Calibri"/>
              <a:ea typeface="Calibri"/>
              <a:cs typeface="Calibri"/>
              <a:sym typeface="Calibri"/>
            </a:endParaRPr>
          </a:p>
        </p:txBody>
      </p:sp>
      <p:sp>
        <p:nvSpPr>
          <p:cNvPr id="271" name="Google Shape;271;gab8d08f622_0_0"/>
          <p:cNvSpPr txBox="1"/>
          <p:nvPr/>
        </p:nvSpPr>
        <p:spPr>
          <a:xfrm>
            <a:off x="2602415" y="1320395"/>
            <a:ext cx="18627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幾點</a:t>
            </a:r>
            <a:endParaRPr b="0" i="0" sz="1400" u="none" cap="none" strike="noStrike">
              <a:solidFill>
                <a:srgbClr val="000000"/>
              </a:solidFill>
              <a:latin typeface="Calibri"/>
              <a:ea typeface="Calibri"/>
              <a:cs typeface="Calibri"/>
              <a:sym typeface="Calibri"/>
            </a:endParaRPr>
          </a:p>
        </p:txBody>
      </p:sp>
      <p:sp>
        <p:nvSpPr>
          <p:cNvPr id="272" name="Google Shape;272;gab8d08f622_0_0"/>
          <p:cNvSpPr txBox="1"/>
          <p:nvPr/>
        </p:nvSpPr>
        <p:spPr>
          <a:xfrm>
            <a:off x="3874938" y="4136681"/>
            <a:ext cx="16269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早餐</a:t>
            </a:r>
            <a:endParaRPr b="0" i="0" sz="1400" u="none" cap="none" strike="noStrike">
              <a:solidFill>
                <a:srgbClr val="000000"/>
              </a:solidFill>
              <a:latin typeface="Calibri"/>
              <a:ea typeface="Calibri"/>
              <a:cs typeface="Calibri"/>
              <a:sym typeface="Calibri"/>
            </a:endParaRPr>
          </a:p>
        </p:txBody>
      </p:sp>
      <p:sp>
        <p:nvSpPr>
          <p:cNvPr id="273" name="Google Shape;273;gab8d08f622_0_0"/>
          <p:cNvSpPr txBox="1"/>
          <p:nvPr/>
        </p:nvSpPr>
        <p:spPr>
          <a:xfrm>
            <a:off x="5271687" y="1320394"/>
            <a:ext cx="18075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行事曆</a:t>
            </a:r>
            <a:endParaRPr b="0" i="0" sz="1400" u="none" cap="none" strike="noStrike">
              <a:solidFill>
                <a:srgbClr val="000000"/>
              </a:solidFill>
              <a:latin typeface="Calibri"/>
              <a:ea typeface="Calibri"/>
              <a:cs typeface="Calibri"/>
              <a:sym typeface="Calibri"/>
            </a:endParaRPr>
          </a:p>
        </p:txBody>
      </p:sp>
      <p:sp>
        <p:nvSpPr>
          <p:cNvPr id="274" name="Google Shape;274;gab8d08f622_0_0"/>
          <p:cNvSpPr txBox="1"/>
          <p:nvPr/>
        </p:nvSpPr>
        <p:spPr>
          <a:xfrm>
            <a:off x="6678963" y="4136681"/>
            <a:ext cx="15879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股市</a:t>
            </a:r>
            <a:endParaRPr b="0" i="0" sz="1400" u="none" cap="none" strike="noStrike">
              <a:solidFill>
                <a:srgbClr val="000000"/>
              </a:solidFill>
              <a:latin typeface="Calibri"/>
              <a:ea typeface="Calibri"/>
              <a:cs typeface="Calibri"/>
              <a:sym typeface="Calibri"/>
            </a:endParaRPr>
          </a:p>
        </p:txBody>
      </p:sp>
      <p:sp>
        <p:nvSpPr>
          <p:cNvPr id="275" name="Google Shape;275;gab8d08f622_0_0"/>
          <p:cNvSpPr txBox="1"/>
          <p:nvPr>
            <p:ph idx="12" type="sldNum"/>
          </p:nvPr>
        </p:nvSpPr>
        <p:spPr>
          <a:xfrm>
            <a:off x="7050013" y="6492875"/>
            <a:ext cx="2057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50"/>
              <a:buNone/>
            </a:pPr>
            <a:fld id="{00000000-1234-1234-1234-123412341234}" type="slidenum">
              <a:rPr lang="en-US"/>
              <a:t>‹#›</a:t>
            </a:fld>
            <a:endParaRPr/>
          </a:p>
        </p:txBody>
      </p:sp>
      <p:pic>
        <p:nvPicPr>
          <p:cNvPr id="276" name="Google Shape;276;gab8d08f622_0_0"/>
          <p:cNvPicPr preferRelativeResize="0"/>
          <p:nvPr/>
        </p:nvPicPr>
        <p:blipFill>
          <a:blip r:embed="rId3">
            <a:alphaModFix/>
          </a:blip>
          <a:stretch>
            <a:fillRect/>
          </a:stretch>
        </p:blipFill>
        <p:spPr>
          <a:xfrm>
            <a:off x="2269266" y="1730925"/>
            <a:ext cx="2251057" cy="2202256"/>
          </a:xfrm>
          <a:prstGeom prst="rect">
            <a:avLst/>
          </a:prstGeom>
          <a:noFill/>
          <a:ln>
            <a:noFill/>
          </a:ln>
        </p:spPr>
      </p:pic>
      <p:pic>
        <p:nvPicPr>
          <p:cNvPr id="277" name="Google Shape;277;gab8d08f622_0_0"/>
          <p:cNvPicPr preferRelativeResize="0"/>
          <p:nvPr/>
        </p:nvPicPr>
        <p:blipFill>
          <a:blip r:embed="rId4">
            <a:alphaModFix/>
          </a:blip>
          <a:stretch>
            <a:fillRect/>
          </a:stretch>
        </p:blipFill>
        <p:spPr>
          <a:xfrm>
            <a:off x="5024108" y="1749406"/>
            <a:ext cx="2251077" cy="2212209"/>
          </a:xfrm>
          <a:prstGeom prst="rect">
            <a:avLst/>
          </a:prstGeom>
          <a:noFill/>
          <a:ln>
            <a:noFill/>
          </a:ln>
        </p:spPr>
      </p:pic>
      <p:pic>
        <p:nvPicPr>
          <p:cNvPr id="278" name="Google Shape;278;gab8d08f622_0_0"/>
          <p:cNvPicPr preferRelativeResize="0"/>
          <p:nvPr/>
        </p:nvPicPr>
        <p:blipFill>
          <a:blip r:embed="rId5">
            <a:alphaModFix/>
          </a:blip>
          <a:stretch>
            <a:fillRect/>
          </a:stretch>
        </p:blipFill>
        <p:spPr>
          <a:xfrm>
            <a:off x="875889" y="4519848"/>
            <a:ext cx="2196689" cy="2192127"/>
          </a:xfrm>
          <a:prstGeom prst="rect">
            <a:avLst/>
          </a:prstGeom>
          <a:noFill/>
          <a:ln>
            <a:noFill/>
          </a:ln>
        </p:spPr>
      </p:pic>
      <p:pic>
        <p:nvPicPr>
          <p:cNvPr id="279" name="Google Shape;279;gab8d08f622_0_0"/>
          <p:cNvPicPr preferRelativeResize="0"/>
          <p:nvPr/>
        </p:nvPicPr>
        <p:blipFill>
          <a:blip r:embed="rId6">
            <a:alphaModFix/>
          </a:blip>
          <a:stretch>
            <a:fillRect/>
          </a:stretch>
        </p:blipFill>
        <p:spPr>
          <a:xfrm>
            <a:off x="3590057" y="4533219"/>
            <a:ext cx="2196690" cy="2165412"/>
          </a:xfrm>
          <a:prstGeom prst="rect">
            <a:avLst/>
          </a:prstGeom>
          <a:noFill/>
          <a:ln>
            <a:noFill/>
          </a:ln>
        </p:spPr>
      </p:pic>
      <p:pic>
        <p:nvPicPr>
          <p:cNvPr id="280" name="Google Shape;280;gab8d08f622_0_0"/>
          <p:cNvPicPr preferRelativeResize="0"/>
          <p:nvPr/>
        </p:nvPicPr>
        <p:blipFill>
          <a:blip r:embed="rId7">
            <a:alphaModFix/>
          </a:blip>
          <a:stretch>
            <a:fillRect/>
          </a:stretch>
        </p:blipFill>
        <p:spPr>
          <a:xfrm>
            <a:off x="6304225" y="4526535"/>
            <a:ext cx="2196689" cy="21787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13"/>
          <p:cNvPicPr preferRelativeResize="0"/>
          <p:nvPr/>
        </p:nvPicPr>
        <p:blipFill rotWithShape="1">
          <a:blip r:embed="rId3">
            <a:alphaModFix/>
          </a:blip>
          <a:srcRect b="0" l="0" r="0" t="0"/>
          <a:stretch/>
        </p:blipFill>
        <p:spPr>
          <a:xfrm>
            <a:off x="4680318" y="4027449"/>
            <a:ext cx="2297557" cy="2297557"/>
          </a:xfrm>
          <a:prstGeom prst="rect">
            <a:avLst/>
          </a:prstGeom>
          <a:noFill/>
          <a:ln>
            <a:noFill/>
          </a:ln>
        </p:spPr>
      </p:pic>
      <p:pic>
        <p:nvPicPr>
          <p:cNvPr id="286" name="Google Shape;286;p13"/>
          <p:cNvPicPr preferRelativeResize="0"/>
          <p:nvPr/>
        </p:nvPicPr>
        <p:blipFill rotWithShape="1">
          <a:blip r:embed="rId4">
            <a:alphaModFix/>
          </a:blip>
          <a:srcRect b="0" l="0" r="0" t="0"/>
          <a:stretch/>
        </p:blipFill>
        <p:spPr>
          <a:xfrm>
            <a:off x="2563678" y="4058336"/>
            <a:ext cx="2217837" cy="2217837"/>
          </a:xfrm>
          <a:prstGeom prst="rect">
            <a:avLst/>
          </a:prstGeom>
          <a:noFill/>
          <a:ln>
            <a:noFill/>
          </a:ln>
        </p:spPr>
      </p:pic>
      <p:pic>
        <p:nvPicPr>
          <p:cNvPr id="287" name="Google Shape;287;p13"/>
          <p:cNvPicPr preferRelativeResize="0"/>
          <p:nvPr/>
        </p:nvPicPr>
        <p:blipFill rotWithShape="1">
          <a:blip r:embed="rId5">
            <a:alphaModFix/>
          </a:blip>
          <a:srcRect b="0" l="0" r="0" t="0"/>
          <a:stretch/>
        </p:blipFill>
        <p:spPr>
          <a:xfrm>
            <a:off x="307281" y="4058337"/>
            <a:ext cx="2217836" cy="2217836"/>
          </a:xfrm>
          <a:prstGeom prst="rect">
            <a:avLst/>
          </a:prstGeom>
          <a:noFill/>
          <a:ln>
            <a:noFill/>
          </a:ln>
        </p:spPr>
      </p:pic>
      <p:pic>
        <p:nvPicPr>
          <p:cNvPr id="288" name="Google Shape;288;p13"/>
          <p:cNvPicPr preferRelativeResize="0"/>
          <p:nvPr/>
        </p:nvPicPr>
        <p:blipFill rotWithShape="1">
          <a:blip r:embed="rId6">
            <a:alphaModFix/>
          </a:blip>
          <a:srcRect b="0" l="0" r="0" t="0"/>
          <a:stretch/>
        </p:blipFill>
        <p:spPr>
          <a:xfrm>
            <a:off x="2537278" y="1672557"/>
            <a:ext cx="2217836" cy="2217836"/>
          </a:xfrm>
          <a:prstGeom prst="rect">
            <a:avLst/>
          </a:prstGeom>
          <a:noFill/>
          <a:ln>
            <a:noFill/>
          </a:ln>
        </p:spPr>
      </p:pic>
      <p:pic>
        <p:nvPicPr>
          <p:cNvPr id="289" name="Google Shape;289;p13"/>
          <p:cNvPicPr preferRelativeResize="0"/>
          <p:nvPr/>
        </p:nvPicPr>
        <p:blipFill rotWithShape="1">
          <a:blip r:embed="rId7">
            <a:alphaModFix/>
          </a:blip>
          <a:srcRect b="0" l="0" r="0" t="0"/>
          <a:stretch/>
        </p:blipFill>
        <p:spPr>
          <a:xfrm>
            <a:off x="311158" y="1672557"/>
            <a:ext cx="2217836" cy="2217836"/>
          </a:xfrm>
          <a:prstGeom prst="rect">
            <a:avLst/>
          </a:prstGeom>
          <a:noFill/>
          <a:ln>
            <a:noFill/>
          </a:ln>
        </p:spPr>
      </p:pic>
      <p:pic>
        <p:nvPicPr>
          <p:cNvPr id="290" name="Google Shape;290;p13"/>
          <p:cNvPicPr preferRelativeResize="0"/>
          <p:nvPr/>
        </p:nvPicPr>
        <p:blipFill rotWithShape="1">
          <a:blip r:embed="rId8">
            <a:alphaModFix/>
          </a:blip>
          <a:srcRect b="0" l="0" r="0" t="0"/>
          <a:stretch/>
        </p:blipFill>
        <p:spPr>
          <a:xfrm>
            <a:off x="6451472" y="1681772"/>
            <a:ext cx="2399718" cy="2399718"/>
          </a:xfrm>
          <a:prstGeom prst="rect">
            <a:avLst/>
          </a:prstGeom>
          <a:noFill/>
          <a:ln>
            <a:noFill/>
          </a:ln>
        </p:spPr>
      </p:pic>
      <p:sp>
        <p:nvSpPr>
          <p:cNvPr id="291" name="Google Shape;291;p13"/>
          <p:cNvSpPr txBox="1"/>
          <p:nvPr>
            <p:ph type="title"/>
          </p:nvPr>
        </p:nvSpPr>
        <p:spPr>
          <a:xfrm>
            <a:off x="0" y="18256"/>
            <a:ext cx="9144000" cy="62267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rPr b="1" lang="en-US">
                <a:latin typeface="Calibri"/>
                <a:ea typeface="Calibri"/>
                <a:cs typeface="Calibri"/>
                <a:sym typeface="Calibri"/>
              </a:rPr>
              <a:t>7.2 Experimental Result – Correct Examples</a:t>
            </a:r>
            <a:endParaRPr/>
          </a:p>
        </p:txBody>
      </p:sp>
      <p:sp>
        <p:nvSpPr>
          <p:cNvPr id="292" name="Google Shape;292;p13"/>
          <p:cNvSpPr txBox="1"/>
          <p:nvPr>
            <p:ph idx="1" type="body"/>
          </p:nvPr>
        </p:nvSpPr>
        <p:spPr>
          <a:xfrm>
            <a:off x="36587" y="851403"/>
            <a:ext cx="9070825" cy="5641471"/>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750"/>
              </a:spcBef>
              <a:spcAft>
                <a:spcPts val="0"/>
              </a:spcAft>
              <a:buSzPts val="2000"/>
              <a:buFont typeface="Arial"/>
              <a:buChar char="•"/>
            </a:pPr>
            <a:r>
              <a:rPr lang="en-US">
                <a:latin typeface="Calibri"/>
                <a:ea typeface="Calibri"/>
                <a:cs typeface="Calibri"/>
                <a:sym typeface="Calibri"/>
              </a:rPr>
              <a:t>Why is it correct?</a:t>
            </a:r>
            <a:endParaRPr/>
          </a:p>
        </p:txBody>
      </p:sp>
      <p:sp>
        <p:nvSpPr>
          <p:cNvPr id="293" name="Google Shape;293;p13"/>
          <p:cNvSpPr txBox="1"/>
          <p:nvPr/>
        </p:nvSpPr>
        <p:spPr>
          <a:xfrm>
            <a:off x="666327" y="3953677"/>
            <a:ext cx="18626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天氣(</a:t>
            </a:r>
            <a:r>
              <a:rPr b="0" i="0" lang="en-US" sz="1400" u="none" cap="none" strike="noStrike">
                <a:solidFill>
                  <a:srgbClr val="FF0000"/>
                </a:solidFill>
                <a:latin typeface="Calibri"/>
                <a:ea typeface="Calibri"/>
                <a:cs typeface="Calibri"/>
                <a:sym typeface="Calibri"/>
              </a:rPr>
              <a:t>7.31*10^-12</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294" name="Google Shape;294;p13"/>
          <p:cNvSpPr txBox="1"/>
          <p:nvPr/>
        </p:nvSpPr>
        <p:spPr>
          <a:xfrm>
            <a:off x="666327" y="1628020"/>
            <a:ext cx="18626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幾點(</a:t>
            </a:r>
            <a:r>
              <a:rPr b="0" i="0" lang="en-US" sz="1400" u="none" cap="none" strike="noStrike">
                <a:solidFill>
                  <a:srgbClr val="FF0000"/>
                </a:solidFill>
                <a:latin typeface="Calibri"/>
                <a:ea typeface="Calibri"/>
                <a:cs typeface="Calibri"/>
                <a:sym typeface="Calibri"/>
              </a:rPr>
              <a:t>1.14*10^-15</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295" name="Google Shape;295;p13"/>
          <p:cNvSpPr txBox="1"/>
          <p:nvPr/>
        </p:nvSpPr>
        <p:spPr>
          <a:xfrm>
            <a:off x="2925175" y="4002606"/>
            <a:ext cx="16270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早餐(</a:t>
            </a:r>
            <a:r>
              <a:rPr b="0" i="0" lang="en-US" sz="1400" u="none" cap="none" strike="noStrike">
                <a:solidFill>
                  <a:srgbClr val="FF0000"/>
                </a:solidFill>
                <a:latin typeface="Calibri"/>
                <a:ea typeface="Calibri"/>
                <a:cs typeface="Calibri"/>
                <a:sym typeface="Calibri"/>
              </a:rPr>
              <a:t>7.48*10^-11</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296" name="Google Shape;296;p13"/>
          <p:cNvSpPr txBox="1"/>
          <p:nvPr/>
        </p:nvSpPr>
        <p:spPr>
          <a:xfrm>
            <a:off x="2764449" y="1628019"/>
            <a:ext cx="180755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行事曆(</a:t>
            </a:r>
            <a:r>
              <a:rPr b="0" i="0" lang="en-US" sz="1400" u="none" cap="none" strike="noStrike">
                <a:solidFill>
                  <a:srgbClr val="FF0000"/>
                </a:solidFill>
                <a:latin typeface="Calibri"/>
                <a:ea typeface="Calibri"/>
                <a:cs typeface="Calibri"/>
                <a:sym typeface="Calibri"/>
              </a:rPr>
              <a:t>5.77*10^-15</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297" name="Google Shape;297;p13"/>
          <p:cNvSpPr txBox="1"/>
          <p:nvPr/>
        </p:nvSpPr>
        <p:spPr>
          <a:xfrm>
            <a:off x="5390088" y="3984181"/>
            <a:ext cx="15877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股市(</a:t>
            </a:r>
            <a:r>
              <a:rPr b="0" i="0" lang="en-US" sz="1400" u="none" cap="none" strike="noStrike">
                <a:solidFill>
                  <a:srgbClr val="FF0000"/>
                </a:solidFill>
                <a:latin typeface="Calibri"/>
                <a:ea typeface="Calibri"/>
                <a:cs typeface="Calibri"/>
                <a:sym typeface="Calibri"/>
              </a:rPr>
              <a:t>1.00</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298" name="Google Shape;298;p13"/>
          <p:cNvSpPr txBox="1"/>
          <p:nvPr/>
        </p:nvSpPr>
        <p:spPr>
          <a:xfrm>
            <a:off x="7108045" y="1203706"/>
            <a:ext cx="10865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股市(test)</a:t>
            </a:r>
            <a:endParaRPr b="0" i="0" sz="1400" u="none" cap="none" strike="noStrike">
              <a:solidFill>
                <a:srgbClr val="000000"/>
              </a:solidFill>
              <a:latin typeface="Calibri"/>
              <a:ea typeface="Calibri"/>
              <a:cs typeface="Calibri"/>
              <a:sym typeface="Calibri"/>
            </a:endParaRPr>
          </a:p>
        </p:txBody>
      </p:sp>
      <p:cxnSp>
        <p:nvCxnSpPr>
          <p:cNvPr id="299" name="Google Shape;299;p13"/>
          <p:cNvCxnSpPr/>
          <p:nvPr/>
        </p:nvCxnSpPr>
        <p:spPr>
          <a:xfrm>
            <a:off x="7530386" y="1521883"/>
            <a:ext cx="0" cy="414867"/>
          </a:xfrm>
          <a:prstGeom prst="straightConnector1">
            <a:avLst/>
          </a:prstGeom>
          <a:noFill/>
          <a:ln cap="flat" cmpd="sng" w="57150">
            <a:solidFill>
              <a:srgbClr val="FF0000"/>
            </a:solidFill>
            <a:prstDash val="solid"/>
            <a:round/>
            <a:headEnd len="sm" w="sm" type="none"/>
            <a:tailEnd len="med" w="med" type="triangle"/>
          </a:ln>
        </p:spPr>
      </p:cxnSp>
      <p:sp>
        <p:nvSpPr>
          <p:cNvPr id="300" name="Google Shape;300;p13"/>
          <p:cNvSpPr txBox="1"/>
          <p:nvPr>
            <p:ph idx="12" type="sldNum"/>
          </p:nvPr>
        </p:nvSpPr>
        <p:spPr>
          <a:xfrm>
            <a:off x="7050013" y="6492875"/>
            <a:ext cx="205739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5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14"/>
          <p:cNvPicPr preferRelativeResize="0"/>
          <p:nvPr/>
        </p:nvPicPr>
        <p:blipFill rotWithShape="1">
          <a:blip r:embed="rId3">
            <a:alphaModFix/>
          </a:blip>
          <a:srcRect b="0" l="0" r="0" t="0"/>
          <a:stretch/>
        </p:blipFill>
        <p:spPr>
          <a:xfrm>
            <a:off x="5570482" y="1180922"/>
            <a:ext cx="2443237" cy="2443237"/>
          </a:xfrm>
          <a:prstGeom prst="rect">
            <a:avLst/>
          </a:prstGeom>
          <a:noFill/>
          <a:ln>
            <a:noFill/>
          </a:ln>
        </p:spPr>
      </p:pic>
      <p:sp>
        <p:nvSpPr>
          <p:cNvPr id="306" name="Google Shape;306;p14"/>
          <p:cNvSpPr txBox="1"/>
          <p:nvPr>
            <p:ph type="title"/>
          </p:nvPr>
        </p:nvSpPr>
        <p:spPr>
          <a:xfrm>
            <a:off x="0" y="18256"/>
            <a:ext cx="9144000" cy="62267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rPr b="1" lang="en-US">
                <a:latin typeface="Calibri"/>
                <a:ea typeface="Calibri"/>
                <a:cs typeface="Calibri"/>
                <a:sym typeface="Calibri"/>
              </a:rPr>
              <a:t>7.3 Experimental Result – Incorrect Examples</a:t>
            </a:r>
            <a:endParaRPr/>
          </a:p>
        </p:txBody>
      </p:sp>
      <p:sp>
        <p:nvSpPr>
          <p:cNvPr id="307" name="Google Shape;307;p14"/>
          <p:cNvSpPr txBox="1"/>
          <p:nvPr>
            <p:ph idx="1" type="body"/>
          </p:nvPr>
        </p:nvSpPr>
        <p:spPr>
          <a:xfrm>
            <a:off x="36587" y="851403"/>
            <a:ext cx="9070825" cy="5641471"/>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750"/>
              </a:spcBef>
              <a:spcAft>
                <a:spcPts val="0"/>
              </a:spcAft>
              <a:buSzPts val="2000"/>
              <a:buFont typeface="Arial"/>
              <a:buChar char="•"/>
            </a:pPr>
            <a:r>
              <a:rPr lang="en-US">
                <a:latin typeface="Calibri"/>
                <a:ea typeface="Calibri"/>
                <a:cs typeface="Calibri"/>
                <a:sym typeface="Calibri"/>
              </a:rPr>
              <a:t>Why is it incorrect?</a:t>
            </a:r>
            <a:endParaRPr/>
          </a:p>
        </p:txBody>
      </p:sp>
      <p:sp>
        <p:nvSpPr>
          <p:cNvPr id="308" name="Google Shape;308;p14"/>
          <p:cNvSpPr txBox="1"/>
          <p:nvPr/>
        </p:nvSpPr>
        <p:spPr>
          <a:xfrm>
            <a:off x="6347763" y="3478032"/>
            <a:ext cx="144883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幾點(測試)</a:t>
            </a:r>
            <a:endParaRPr b="0" i="0" sz="1400" u="none" cap="none" strike="noStrike">
              <a:solidFill>
                <a:srgbClr val="000000"/>
              </a:solidFill>
              <a:latin typeface="Calibri"/>
              <a:ea typeface="Calibri"/>
              <a:cs typeface="Calibri"/>
              <a:sym typeface="Calibri"/>
            </a:endParaRPr>
          </a:p>
        </p:txBody>
      </p:sp>
      <p:pic>
        <p:nvPicPr>
          <p:cNvPr id="309" name="Google Shape;309;p14"/>
          <p:cNvPicPr preferRelativeResize="0"/>
          <p:nvPr/>
        </p:nvPicPr>
        <p:blipFill rotWithShape="1">
          <a:blip r:embed="rId4">
            <a:alphaModFix/>
          </a:blip>
          <a:srcRect b="0" l="0" r="0" t="0"/>
          <a:stretch/>
        </p:blipFill>
        <p:spPr>
          <a:xfrm>
            <a:off x="4680318" y="4027449"/>
            <a:ext cx="2297557" cy="2297557"/>
          </a:xfrm>
          <a:prstGeom prst="rect">
            <a:avLst/>
          </a:prstGeom>
          <a:noFill/>
          <a:ln>
            <a:noFill/>
          </a:ln>
        </p:spPr>
      </p:pic>
      <p:pic>
        <p:nvPicPr>
          <p:cNvPr id="310" name="Google Shape;310;p14"/>
          <p:cNvPicPr preferRelativeResize="0"/>
          <p:nvPr/>
        </p:nvPicPr>
        <p:blipFill rotWithShape="1">
          <a:blip r:embed="rId5">
            <a:alphaModFix/>
          </a:blip>
          <a:srcRect b="0" l="0" r="0" t="0"/>
          <a:stretch/>
        </p:blipFill>
        <p:spPr>
          <a:xfrm>
            <a:off x="2563678" y="4058336"/>
            <a:ext cx="2217837" cy="2217837"/>
          </a:xfrm>
          <a:prstGeom prst="rect">
            <a:avLst/>
          </a:prstGeom>
          <a:noFill/>
          <a:ln>
            <a:noFill/>
          </a:ln>
        </p:spPr>
      </p:pic>
      <p:pic>
        <p:nvPicPr>
          <p:cNvPr id="311" name="Google Shape;311;p14"/>
          <p:cNvPicPr preferRelativeResize="0"/>
          <p:nvPr/>
        </p:nvPicPr>
        <p:blipFill rotWithShape="1">
          <a:blip r:embed="rId6">
            <a:alphaModFix/>
          </a:blip>
          <a:srcRect b="0" l="0" r="0" t="0"/>
          <a:stretch/>
        </p:blipFill>
        <p:spPr>
          <a:xfrm>
            <a:off x="307281" y="4058337"/>
            <a:ext cx="2217836" cy="2217836"/>
          </a:xfrm>
          <a:prstGeom prst="rect">
            <a:avLst/>
          </a:prstGeom>
          <a:noFill/>
          <a:ln>
            <a:noFill/>
          </a:ln>
        </p:spPr>
      </p:pic>
      <p:pic>
        <p:nvPicPr>
          <p:cNvPr id="312" name="Google Shape;312;p14"/>
          <p:cNvPicPr preferRelativeResize="0"/>
          <p:nvPr/>
        </p:nvPicPr>
        <p:blipFill rotWithShape="1">
          <a:blip r:embed="rId7">
            <a:alphaModFix/>
          </a:blip>
          <a:srcRect b="0" l="0" r="0" t="0"/>
          <a:stretch/>
        </p:blipFill>
        <p:spPr>
          <a:xfrm>
            <a:off x="2537278" y="1672557"/>
            <a:ext cx="2217836" cy="2217836"/>
          </a:xfrm>
          <a:prstGeom prst="rect">
            <a:avLst/>
          </a:prstGeom>
          <a:noFill/>
          <a:ln>
            <a:noFill/>
          </a:ln>
        </p:spPr>
      </p:pic>
      <p:pic>
        <p:nvPicPr>
          <p:cNvPr id="313" name="Google Shape;313;p14"/>
          <p:cNvPicPr preferRelativeResize="0"/>
          <p:nvPr/>
        </p:nvPicPr>
        <p:blipFill rotWithShape="1">
          <a:blip r:embed="rId8">
            <a:alphaModFix/>
          </a:blip>
          <a:srcRect b="0" l="0" r="0" t="0"/>
          <a:stretch/>
        </p:blipFill>
        <p:spPr>
          <a:xfrm>
            <a:off x="311158" y="1672557"/>
            <a:ext cx="2217836" cy="2217836"/>
          </a:xfrm>
          <a:prstGeom prst="rect">
            <a:avLst/>
          </a:prstGeom>
          <a:noFill/>
          <a:ln>
            <a:noFill/>
          </a:ln>
        </p:spPr>
      </p:pic>
      <p:sp>
        <p:nvSpPr>
          <p:cNvPr id="314" name="Google Shape;314;p14"/>
          <p:cNvSpPr txBox="1"/>
          <p:nvPr/>
        </p:nvSpPr>
        <p:spPr>
          <a:xfrm>
            <a:off x="666327" y="3953677"/>
            <a:ext cx="18626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天氣(</a:t>
            </a:r>
            <a:r>
              <a:rPr b="0" i="0" lang="en-US" sz="1400" u="none" cap="none" strike="noStrike">
                <a:solidFill>
                  <a:srgbClr val="FF0000"/>
                </a:solidFill>
                <a:latin typeface="Calibri"/>
                <a:ea typeface="Calibri"/>
                <a:cs typeface="Calibri"/>
                <a:sym typeface="Calibri"/>
              </a:rPr>
              <a:t>8.47*10^-5</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315" name="Google Shape;315;p14"/>
          <p:cNvSpPr txBox="1"/>
          <p:nvPr/>
        </p:nvSpPr>
        <p:spPr>
          <a:xfrm>
            <a:off x="666327" y="1628020"/>
            <a:ext cx="18626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幾點(</a:t>
            </a:r>
            <a:r>
              <a:rPr b="0" i="0" lang="en-US" sz="1400" u="none" cap="none" strike="noStrike">
                <a:solidFill>
                  <a:srgbClr val="FF0000"/>
                </a:solidFill>
                <a:latin typeface="Calibri"/>
                <a:ea typeface="Calibri"/>
                <a:cs typeface="Calibri"/>
                <a:sym typeface="Calibri"/>
              </a:rPr>
              <a:t>2.68*10^-7</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316" name="Google Shape;316;p14"/>
          <p:cNvSpPr txBox="1"/>
          <p:nvPr/>
        </p:nvSpPr>
        <p:spPr>
          <a:xfrm>
            <a:off x="2925175" y="3953677"/>
            <a:ext cx="162703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早餐(</a:t>
            </a:r>
            <a:r>
              <a:rPr b="0" i="0" lang="en-US" sz="1400" u="none" cap="none" strike="noStrike">
                <a:solidFill>
                  <a:srgbClr val="FF0000"/>
                </a:solidFill>
                <a:latin typeface="Calibri"/>
                <a:ea typeface="Calibri"/>
                <a:cs typeface="Calibri"/>
                <a:sym typeface="Calibri"/>
              </a:rPr>
              <a:t>6.78*10^-10</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317" name="Google Shape;317;p14"/>
          <p:cNvSpPr txBox="1"/>
          <p:nvPr/>
        </p:nvSpPr>
        <p:spPr>
          <a:xfrm>
            <a:off x="2669239" y="1626026"/>
            <a:ext cx="180755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行事曆(</a:t>
            </a:r>
            <a:r>
              <a:rPr b="0" i="0" lang="en-US" sz="1400" u="none" cap="none" strike="noStrike">
                <a:solidFill>
                  <a:srgbClr val="FF0000"/>
                </a:solidFill>
                <a:latin typeface="Calibri"/>
                <a:ea typeface="Calibri"/>
                <a:cs typeface="Calibri"/>
                <a:sym typeface="Calibri"/>
              </a:rPr>
              <a:t>0.99</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318" name="Google Shape;318;p14"/>
          <p:cNvSpPr txBox="1"/>
          <p:nvPr/>
        </p:nvSpPr>
        <p:spPr>
          <a:xfrm>
            <a:off x="5119621" y="3953677"/>
            <a:ext cx="15877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股市(</a:t>
            </a:r>
            <a:r>
              <a:rPr b="0" i="0" lang="en-US" sz="1400" u="none" cap="none" strike="noStrike">
                <a:solidFill>
                  <a:srgbClr val="FF0000"/>
                </a:solidFill>
                <a:latin typeface="Calibri"/>
                <a:ea typeface="Calibri"/>
                <a:cs typeface="Calibri"/>
                <a:sym typeface="Calibri"/>
              </a:rPr>
              <a:t>9.77*10^-9</a:t>
            </a:r>
            <a:r>
              <a:rPr b="0" i="0" lang="en-US"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p:txBody>
      </p:sp>
      <p:sp>
        <p:nvSpPr>
          <p:cNvPr id="319" name="Google Shape;319;p14"/>
          <p:cNvSpPr txBox="1"/>
          <p:nvPr>
            <p:ph idx="12" type="sldNum"/>
          </p:nvPr>
        </p:nvSpPr>
        <p:spPr>
          <a:xfrm>
            <a:off x="7050013" y="6492875"/>
            <a:ext cx="205739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5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5"/>
          <p:cNvSpPr txBox="1"/>
          <p:nvPr>
            <p:ph type="title"/>
          </p:nvPr>
        </p:nvSpPr>
        <p:spPr>
          <a:xfrm>
            <a:off x="0" y="18256"/>
            <a:ext cx="9144000" cy="62267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rPr b="1" lang="en-US">
                <a:latin typeface="Calibri"/>
                <a:ea typeface="Calibri"/>
                <a:cs typeface="Calibri"/>
                <a:sym typeface="Calibri"/>
              </a:rPr>
              <a:t>8. Conclusion</a:t>
            </a:r>
            <a:endParaRPr/>
          </a:p>
        </p:txBody>
      </p:sp>
      <p:sp>
        <p:nvSpPr>
          <p:cNvPr id="325" name="Google Shape;325;p15"/>
          <p:cNvSpPr txBox="1"/>
          <p:nvPr>
            <p:ph idx="1" type="body"/>
          </p:nvPr>
        </p:nvSpPr>
        <p:spPr>
          <a:xfrm>
            <a:off x="36587" y="851403"/>
            <a:ext cx="9070825" cy="5641471"/>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750"/>
              </a:spcBef>
              <a:spcAft>
                <a:spcPts val="0"/>
              </a:spcAft>
              <a:buSzPts val="2000"/>
              <a:buFont typeface="Arial"/>
              <a:buChar char="•"/>
            </a:pPr>
            <a:r>
              <a:rPr lang="en-US">
                <a:latin typeface="Calibri"/>
                <a:ea typeface="Calibri"/>
                <a:cs typeface="Calibri"/>
                <a:sym typeface="Calibri"/>
              </a:rPr>
              <a:t>本次專題以CNN完成短指令的語音辨識，但在實作過程中發現，在觀察圖形辨識的結果後，無法得知判斷錯誤的原因，只能大概推測、可解釋度不高，希望未來可朝將模型可解釋化前進</a:t>
            </a:r>
            <a:endParaRPr/>
          </a:p>
          <a:p>
            <a:pPr indent="-355600" lvl="0" marL="457200" rtl="0" algn="l">
              <a:lnSpc>
                <a:spcPct val="90000"/>
              </a:lnSpc>
              <a:spcBef>
                <a:spcPts val="750"/>
              </a:spcBef>
              <a:spcAft>
                <a:spcPts val="0"/>
              </a:spcAft>
              <a:buSzPts val="2000"/>
              <a:buFont typeface="Arial"/>
              <a:buChar char="•"/>
            </a:pPr>
            <a:r>
              <a:rPr lang="en-US">
                <a:latin typeface="Calibri"/>
                <a:ea typeface="Calibri"/>
                <a:cs typeface="Calibri"/>
                <a:sym typeface="Calibri"/>
              </a:rPr>
              <a:t>起初沒有統一錄音的時長及裝置，導致訓練時效果不錯但測試錯誤率很高，後來統一時長為3秒，且用電腦執行同一程式錄製dataset，測試正確率有明顯提升，可見資料標準化的重要性</a:t>
            </a:r>
            <a:endParaRPr/>
          </a:p>
        </p:txBody>
      </p:sp>
      <p:sp>
        <p:nvSpPr>
          <p:cNvPr id="326" name="Google Shape;326;p15"/>
          <p:cNvSpPr txBox="1"/>
          <p:nvPr>
            <p:ph idx="12" type="sldNum"/>
          </p:nvPr>
        </p:nvSpPr>
        <p:spPr>
          <a:xfrm>
            <a:off x="7050013" y="6492875"/>
            <a:ext cx="205739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50"/>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0"/>
          <p:cNvSpPr txBox="1"/>
          <p:nvPr>
            <p:ph type="title"/>
          </p:nvPr>
        </p:nvSpPr>
        <p:spPr>
          <a:xfrm>
            <a:off x="0" y="18256"/>
            <a:ext cx="9144000" cy="62267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rPr b="1" lang="en-US">
                <a:latin typeface="Calibri"/>
                <a:ea typeface="Calibri"/>
                <a:cs typeface="Calibri"/>
                <a:sym typeface="Calibri"/>
              </a:rPr>
              <a:t>1. Introduction</a:t>
            </a:r>
            <a:endParaRPr/>
          </a:p>
        </p:txBody>
      </p:sp>
      <p:sp>
        <p:nvSpPr>
          <p:cNvPr id="162" name="Google Shape;162;p10"/>
          <p:cNvSpPr txBox="1"/>
          <p:nvPr>
            <p:ph idx="1" type="body"/>
          </p:nvPr>
        </p:nvSpPr>
        <p:spPr>
          <a:xfrm>
            <a:off x="362875" y="851404"/>
            <a:ext cx="8418250" cy="5641471"/>
          </a:xfrm>
          <a:prstGeom prst="rect">
            <a:avLst/>
          </a:prstGeom>
          <a:noFill/>
          <a:ln>
            <a:noFill/>
          </a:ln>
        </p:spPr>
        <p:txBody>
          <a:bodyPr anchorCtr="0" anchor="t" bIns="91425" lIns="91425" spcFirstLastPara="1" rIns="91425" wrap="square" tIns="91425">
            <a:noAutofit/>
          </a:bodyPr>
          <a:lstStyle/>
          <a:p>
            <a:pPr indent="0" lvl="0" marL="101600" rtl="0" algn="l">
              <a:lnSpc>
                <a:spcPct val="90000"/>
              </a:lnSpc>
              <a:spcBef>
                <a:spcPts val="750"/>
              </a:spcBef>
              <a:spcAft>
                <a:spcPts val="0"/>
              </a:spcAft>
              <a:buSzPts val="2000"/>
              <a:buNone/>
            </a:pPr>
            <a:r>
              <a:rPr lang="en-US">
                <a:latin typeface="Calibri"/>
                <a:ea typeface="Calibri"/>
                <a:cs typeface="Calibri"/>
                <a:sym typeface="Calibri"/>
              </a:rPr>
              <a:t>Motivation</a:t>
            </a:r>
            <a:endParaRPr/>
          </a:p>
          <a:p>
            <a:pPr indent="-355600" lvl="0" marL="457200" rtl="0" algn="l">
              <a:lnSpc>
                <a:spcPct val="90000"/>
              </a:lnSpc>
              <a:spcBef>
                <a:spcPts val="750"/>
              </a:spcBef>
              <a:spcAft>
                <a:spcPts val="0"/>
              </a:spcAft>
              <a:buSzPts val="2000"/>
              <a:buFont typeface="Arial"/>
              <a:buChar char="•"/>
            </a:pPr>
            <a:r>
              <a:rPr lang="en-US">
                <a:latin typeface="Calibri"/>
                <a:ea typeface="Calibri"/>
                <a:cs typeface="Calibri"/>
                <a:sym typeface="Calibri"/>
              </a:rPr>
              <a:t>迎合智慧家電之風潮，希望結合上課所學之深度模型，開發相關功能</a:t>
            </a:r>
            <a:endParaRPr>
              <a:latin typeface="Calibri"/>
              <a:ea typeface="Calibri"/>
              <a:cs typeface="Calibri"/>
              <a:sym typeface="Calibri"/>
            </a:endParaRPr>
          </a:p>
          <a:p>
            <a:pPr indent="0" lvl="0" marL="101600" rtl="0" algn="l">
              <a:lnSpc>
                <a:spcPct val="90000"/>
              </a:lnSpc>
              <a:spcBef>
                <a:spcPts val="750"/>
              </a:spcBef>
              <a:spcAft>
                <a:spcPts val="0"/>
              </a:spcAft>
              <a:buSzPts val="2000"/>
              <a:buNone/>
            </a:pPr>
            <a:r>
              <a:t/>
            </a:r>
            <a:endParaRPr>
              <a:latin typeface="Calibri"/>
              <a:ea typeface="Calibri"/>
              <a:cs typeface="Calibri"/>
              <a:sym typeface="Calibri"/>
            </a:endParaRPr>
          </a:p>
          <a:p>
            <a:pPr indent="0" lvl="0" marL="101600" rtl="0" algn="l">
              <a:lnSpc>
                <a:spcPct val="90000"/>
              </a:lnSpc>
              <a:spcBef>
                <a:spcPts val="750"/>
              </a:spcBef>
              <a:spcAft>
                <a:spcPts val="0"/>
              </a:spcAft>
              <a:buSzPts val="2000"/>
              <a:buNone/>
            </a:pPr>
            <a:r>
              <a:rPr lang="en-US">
                <a:latin typeface="Calibri"/>
                <a:ea typeface="Calibri"/>
                <a:cs typeface="Calibri"/>
                <a:sym typeface="Calibri"/>
              </a:rPr>
              <a:t>Objective</a:t>
            </a:r>
            <a:endParaRPr/>
          </a:p>
          <a:p>
            <a:pPr indent="-355600" lvl="0" marL="457200" rtl="0" algn="l">
              <a:lnSpc>
                <a:spcPct val="90000"/>
              </a:lnSpc>
              <a:spcBef>
                <a:spcPts val="750"/>
              </a:spcBef>
              <a:spcAft>
                <a:spcPts val="0"/>
              </a:spcAft>
              <a:buSzPts val="2000"/>
              <a:buFont typeface="Arial"/>
              <a:buChar char="•"/>
            </a:pPr>
            <a:r>
              <a:rPr lang="en-US">
                <a:latin typeface="Calibri"/>
                <a:ea typeface="Calibri"/>
                <a:cs typeface="Calibri"/>
                <a:sym typeface="Calibri"/>
              </a:rPr>
              <a:t>建立可以辨識短指令的模型，並根據辨識結果提供相應的服務</a:t>
            </a:r>
            <a:endParaRPr>
              <a:latin typeface="Calibri"/>
              <a:ea typeface="Calibri"/>
              <a:cs typeface="Calibri"/>
              <a:sym typeface="Calibri"/>
            </a:endParaRPr>
          </a:p>
          <a:p>
            <a:pPr indent="0" lvl="0" marL="101600" rtl="0" algn="l">
              <a:lnSpc>
                <a:spcPct val="90000"/>
              </a:lnSpc>
              <a:spcBef>
                <a:spcPts val="750"/>
              </a:spcBef>
              <a:spcAft>
                <a:spcPts val="0"/>
              </a:spcAft>
              <a:buSzPts val="2000"/>
              <a:buNone/>
            </a:pPr>
            <a:r>
              <a:t/>
            </a:r>
            <a:endParaRPr>
              <a:latin typeface="Calibri"/>
              <a:ea typeface="Calibri"/>
              <a:cs typeface="Calibri"/>
              <a:sym typeface="Calibri"/>
            </a:endParaRPr>
          </a:p>
          <a:p>
            <a:pPr indent="0" lvl="0" marL="101600" rtl="0" algn="l">
              <a:lnSpc>
                <a:spcPct val="90000"/>
              </a:lnSpc>
              <a:spcBef>
                <a:spcPts val="750"/>
              </a:spcBef>
              <a:spcAft>
                <a:spcPts val="0"/>
              </a:spcAft>
              <a:buSzPts val="2000"/>
              <a:buNone/>
            </a:pPr>
            <a:r>
              <a:rPr lang="en-US">
                <a:latin typeface="Calibri"/>
                <a:ea typeface="Calibri"/>
                <a:cs typeface="Calibri"/>
                <a:sym typeface="Calibri"/>
              </a:rPr>
              <a:t>Contribution</a:t>
            </a:r>
            <a:endParaRPr/>
          </a:p>
          <a:p>
            <a:pPr indent="-342900" lvl="1" marL="431800" rtl="0" algn="l">
              <a:lnSpc>
                <a:spcPct val="90000"/>
              </a:lnSpc>
              <a:spcBef>
                <a:spcPts val="375"/>
              </a:spcBef>
              <a:spcAft>
                <a:spcPts val="0"/>
              </a:spcAft>
              <a:buSzPts val="1800"/>
              <a:buFont typeface="Arial"/>
              <a:buChar char="•"/>
            </a:pPr>
            <a:r>
              <a:rPr lang="en-US" sz="2000">
                <a:latin typeface="Calibri"/>
                <a:ea typeface="Calibri"/>
                <a:cs typeface="Calibri"/>
                <a:sym typeface="Calibri"/>
              </a:rPr>
              <a:t>整合日常生活常用資訊，完成五種指令辨識(早餐、行事曆、股市、天            氣、幾點)</a:t>
            </a:r>
            <a:endParaRPr/>
          </a:p>
          <a:p>
            <a:pPr indent="-342900" lvl="1" marL="431800" rtl="0" algn="l">
              <a:lnSpc>
                <a:spcPct val="90000"/>
              </a:lnSpc>
              <a:spcBef>
                <a:spcPts val="375"/>
              </a:spcBef>
              <a:spcAft>
                <a:spcPts val="0"/>
              </a:spcAft>
              <a:buSzPts val="1800"/>
              <a:buFont typeface="Arial"/>
              <a:buChar char="•"/>
            </a:pPr>
            <a:r>
              <a:rPr lang="en-US" sz="2000">
                <a:latin typeface="Calibri"/>
                <a:ea typeface="Calibri"/>
                <a:cs typeface="Calibri"/>
                <a:sym typeface="Calibri"/>
              </a:rPr>
              <a:t>減少自己查找資料的時間，提升生活效率</a:t>
            </a:r>
            <a:endParaRPr sz="2000">
              <a:latin typeface="Calibri"/>
              <a:ea typeface="Calibri"/>
              <a:cs typeface="Calibri"/>
              <a:sym typeface="Calibri"/>
            </a:endParaRPr>
          </a:p>
        </p:txBody>
      </p:sp>
      <p:sp>
        <p:nvSpPr>
          <p:cNvPr id="163" name="Google Shape;163;p10"/>
          <p:cNvSpPr txBox="1"/>
          <p:nvPr>
            <p:ph idx="12" type="sldNum"/>
          </p:nvPr>
        </p:nvSpPr>
        <p:spPr>
          <a:xfrm>
            <a:off x="7050013" y="6492875"/>
            <a:ext cx="205739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5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
          <p:cNvSpPr txBox="1"/>
          <p:nvPr/>
        </p:nvSpPr>
        <p:spPr>
          <a:xfrm>
            <a:off x="845641" y="1064637"/>
            <a:ext cx="7162578"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用同一程式錄製三秒語音指令，錄製後的音檔會進行去雜訊，再繪製成時頻圖等(150*150，RGB) ，共蒐集五個類別的時頻圖，每個類別各400張。</a:t>
            </a:r>
            <a:endParaRPr/>
          </a:p>
        </p:txBody>
      </p:sp>
      <p:sp>
        <p:nvSpPr>
          <p:cNvPr id="169" name="Google Shape;169;p4"/>
          <p:cNvSpPr txBox="1"/>
          <p:nvPr>
            <p:ph idx="12" type="sldNum"/>
          </p:nvPr>
        </p:nvSpPr>
        <p:spPr>
          <a:xfrm>
            <a:off x="7050013" y="6492875"/>
            <a:ext cx="2057399"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350"/>
              <a:buFont typeface="Calibri"/>
              <a:buNone/>
            </a:pPr>
            <a:fld id="{00000000-1234-1234-1234-123412341234}" type="slidenum">
              <a:rPr lang="en-US">
                <a:solidFill>
                  <a:srgbClr val="888888"/>
                </a:solidFill>
              </a:rPr>
              <a:t>‹#›</a:t>
            </a:fld>
            <a:endParaRPr>
              <a:solidFill>
                <a:srgbClr val="888888"/>
              </a:solidFill>
            </a:endParaRPr>
          </a:p>
        </p:txBody>
      </p:sp>
      <p:grpSp>
        <p:nvGrpSpPr>
          <p:cNvPr id="170" name="Google Shape;170;p4"/>
          <p:cNvGrpSpPr/>
          <p:nvPr/>
        </p:nvGrpSpPr>
        <p:grpSpPr>
          <a:xfrm>
            <a:off x="3588749" y="3486717"/>
            <a:ext cx="1738000" cy="2804326"/>
            <a:chOff x="1136789" y="2521058"/>
            <a:chExt cx="1554772" cy="2687530"/>
          </a:xfrm>
        </p:grpSpPr>
        <p:grpSp>
          <p:nvGrpSpPr>
            <p:cNvPr id="171" name="Google Shape;171;p4"/>
            <p:cNvGrpSpPr/>
            <p:nvPr/>
          </p:nvGrpSpPr>
          <p:grpSpPr>
            <a:xfrm>
              <a:off x="1136789" y="3579968"/>
              <a:ext cx="1554772" cy="1628620"/>
              <a:chOff x="1100506" y="3341075"/>
              <a:chExt cx="1554772" cy="1628620"/>
            </a:xfrm>
          </p:grpSpPr>
          <p:sp>
            <p:nvSpPr>
              <p:cNvPr id="172" name="Google Shape;172;p4"/>
              <p:cNvSpPr/>
              <p:nvPr/>
            </p:nvSpPr>
            <p:spPr>
              <a:xfrm>
                <a:off x="1100506" y="3341075"/>
                <a:ext cx="1554772" cy="1628620"/>
              </a:xfrm>
              <a:prstGeom prst="rect">
                <a:avLst/>
              </a:prstGeom>
              <a:solidFill>
                <a:srgbClr val="9CC2E5"/>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3" name="Google Shape;173;p4"/>
              <p:cNvSpPr/>
              <p:nvPr/>
            </p:nvSpPr>
            <p:spPr>
              <a:xfrm>
                <a:off x="1271881" y="3628430"/>
                <a:ext cx="1172307" cy="527539"/>
              </a:xfrm>
              <a:prstGeom prst="rect">
                <a:avLst/>
              </a:prstGeom>
              <a:solidFill>
                <a:srgbClr val="DDEAF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denoise</a:t>
                </a:r>
                <a:endParaRPr b="0" i="0" sz="1400" u="none" cap="none" strike="noStrike">
                  <a:solidFill>
                    <a:schemeClr val="dk1"/>
                  </a:solidFill>
                  <a:latin typeface="Calibri"/>
                  <a:ea typeface="Calibri"/>
                  <a:cs typeface="Calibri"/>
                  <a:sym typeface="Calibri"/>
                </a:endParaRPr>
              </a:p>
            </p:txBody>
          </p:sp>
          <p:sp>
            <p:nvSpPr>
              <p:cNvPr id="174" name="Google Shape;174;p4"/>
              <p:cNvSpPr/>
              <p:nvPr/>
            </p:nvSpPr>
            <p:spPr>
              <a:xfrm>
                <a:off x="1275170" y="4273604"/>
                <a:ext cx="1172307" cy="527539"/>
              </a:xfrm>
              <a:prstGeom prst="rect">
                <a:avLst/>
              </a:prstGeom>
              <a:solidFill>
                <a:srgbClr val="DDEAF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draw</a:t>
                </a:r>
                <a:r>
                  <a:rPr b="0" i="0" lang="en-US" sz="14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alibri"/>
                    <a:ea typeface="Calibri"/>
                    <a:cs typeface="Calibri"/>
                    <a:sym typeface="Calibri"/>
                  </a:rPr>
                  <a:t>spectrogram</a:t>
                </a:r>
                <a:endParaRPr b="0" i="0" sz="1400" u="none" cap="none" strike="noStrike">
                  <a:solidFill>
                    <a:schemeClr val="dk1"/>
                  </a:solidFill>
                  <a:latin typeface="Calibri"/>
                  <a:ea typeface="Calibri"/>
                  <a:cs typeface="Calibri"/>
                  <a:sym typeface="Calibri"/>
                </a:endParaRPr>
              </a:p>
            </p:txBody>
          </p:sp>
        </p:grpSp>
        <p:sp>
          <p:nvSpPr>
            <p:cNvPr id="175" name="Google Shape;175;p4"/>
            <p:cNvSpPr txBox="1"/>
            <p:nvPr/>
          </p:nvSpPr>
          <p:spPr>
            <a:xfrm>
              <a:off x="1454040" y="2521058"/>
              <a:ext cx="98456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recording</a:t>
              </a:r>
              <a:endParaRPr b="0" i="0" sz="1400" u="none" cap="none" strike="noStrike">
                <a:solidFill>
                  <a:srgbClr val="000000"/>
                </a:solidFill>
                <a:latin typeface="Calibri"/>
                <a:ea typeface="Calibri"/>
                <a:cs typeface="Calibri"/>
                <a:sym typeface="Calibri"/>
              </a:endParaRPr>
            </a:p>
          </p:txBody>
        </p:sp>
        <p:sp>
          <p:nvSpPr>
            <p:cNvPr id="176" name="Google Shape;176;p4"/>
            <p:cNvSpPr/>
            <p:nvPr/>
          </p:nvSpPr>
          <p:spPr>
            <a:xfrm>
              <a:off x="1858702" y="2952150"/>
              <a:ext cx="91886" cy="432201"/>
            </a:xfrm>
            <a:prstGeom prst="downArrow">
              <a:avLst>
                <a:gd fmla="val 50000" name="adj1"/>
                <a:gd fmla="val 68991"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7" name="Google Shape;177;p4"/>
            <p:cNvSpPr txBox="1"/>
            <p:nvPr/>
          </p:nvSpPr>
          <p:spPr>
            <a:xfrm>
              <a:off x="1393928" y="3528769"/>
              <a:ext cx="110479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preprocess</a:t>
              </a:r>
              <a:endParaRPr b="0" i="0" sz="1400" u="none" cap="none" strike="noStrike">
                <a:solidFill>
                  <a:srgbClr val="000000"/>
                </a:solidFill>
                <a:latin typeface="Calibri"/>
                <a:ea typeface="Calibri"/>
                <a:cs typeface="Calibri"/>
                <a:sym typeface="Calibri"/>
              </a:endParaRPr>
            </a:p>
          </p:txBody>
        </p:sp>
      </p:grpSp>
      <p:grpSp>
        <p:nvGrpSpPr>
          <p:cNvPr id="178" name="Google Shape;178;p4"/>
          <p:cNvGrpSpPr/>
          <p:nvPr/>
        </p:nvGrpSpPr>
        <p:grpSpPr>
          <a:xfrm>
            <a:off x="1163158" y="2291543"/>
            <a:ext cx="6527543" cy="680826"/>
            <a:chOff x="1391728" y="2148939"/>
            <a:chExt cx="6527543" cy="680826"/>
          </a:xfrm>
        </p:grpSpPr>
        <p:sp>
          <p:nvSpPr>
            <p:cNvPr id="179" name="Google Shape;179;p4"/>
            <p:cNvSpPr/>
            <p:nvPr/>
          </p:nvSpPr>
          <p:spPr>
            <a:xfrm>
              <a:off x="5555319" y="2148939"/>
              <a:ext cx="976088" cy="641734"/>
            </a:xfrm>
            <a:prstGeom prst="rect">
              <a:avLst/>
            </a:prstGeom>
            <a:solidFill>
              <a:srgbClr val="FBE4D4"/>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幾點</a:t>
              </a:r>
              <a:endParaRPr/>
            </a:p>
          </p:txBody>
        </p:sp>
        <p:sp>
          <p:nvSpPr>
            <p:cNvPr id="180" name="Google Shape;180;p4"/>
            <p:cNvSpPr/>
            <p:nvPr/>
          </p:nvSpPr>
          <p:spPr>
            <a:xfrm>
              <a:off x="1391728" y="2148939"/>
              <a:ext cx="976087" cy="638941"/>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早餐</a:t>
              </a:r>
              <a:endParaRPr/>
            </a:p>
          </p:txBody>
        </p:sp>
        <p:sp>
          <p:nvSpPr>
            <p:cNvPr id="181" name="Google Shape;181;p4"/>
            <p:cNvSpPr/>
            <p:nvPr/>
          </p:nvSpPr>
          <p:spPr>
            <a:xfrm>
              <a:off x="2779591" y="2148939"/>
              <a:ext cx="976087" cy="680826"/>
            </a:xfrm>
            <a:prstGeom prst="rect">
              <a:avLst/>
            </a:prstGeom>
            <a:solidFill>
              <a:srgbClr val="DBDBDB"/>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行事曆</a:t>
              </a:r>
              <a:endParaRPr/>
            </a:p>
          </p:txBody>
        </p:sp>
        <p:sp>
          <p:nvSpPr>
            <p:cNvPr id="182" name="Google Shape;182;p4"/>
            <p:cNvSpPr/>
            <p:nvPr/>
          </p:nvSpPr>
          <p:spPr>
            <a:xfrm>
              <a:off x="4167455" y="2148939"/>
              <a:ext cx="976087" cy="638939"/>
            </a:xfrm>
            <a:prstGeom prst="rect">
              <a:avLst/>
            </a:prstGeom>
            <a:solidFill>
              <a:srgbClr val="FEE599"/>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股市</a:t>
              </a:r>
              <a:endParaRPr/>
            </a:p>
          </p:txBody>
        </p:sp>
        <p:sp>
          <p:nvSpPr>
            <p:cNvPr id="183" name="Google Shape;183;p4"/>
            <p:cNvSpPr/>
            <p:nvPr/>
          </p:nvSpPr>
          <p:spPr>
            <a:xfrm>
              <a:off x="6943183" y="2148939"/>
              <a:ext cx="976088" cy="627756"/>
            </a:xfrm>
            <a:prstGeom prst="rect">
              <a:avLst/>
            </a:prstGeom>
            <a:solidFill>
              <a:srgbClr val="DDEAF6"/>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天氣</a:t>
              </a:r>
              <a:endParaRPr/>
            </a:p>
          </p:txBody>
        </p:sp>
      </p:grpSp>
      <p:sp>
        <p:nvSpPr>
          <p:cNvPr id="184" name="Google Shape;184;p4"/>
          <p:cNvSpPr/>
          <p:nvPr/>
        </p:nvSpPr>
        <p:spPr>
          <a:xfrm rot="-5400000">
            <a:off x="4314497" y="963902"/>
            <a:ext cx="257478" cy="4754181"/>
          </a:xfrm>
          <a:prstGeom prst="leftBrace">
            <a:avLst>
              <a:gd fmla="val 8333" name="adj1"/>
              <a:gd fmla="val 50000" name="adj2"/>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85" name="Google Shape;185;p4"/>
          <p:cNvSpPr txBox="1"/>
          <p:nvPr>
            <p:ph type="title"/>
          </p:nvPr>
        </p:nvSpPr>
        <p:spPr>
          <a:xfrm>
            <a:off x="0" y="18256"/>
            <a:ext cx="9144000" cy="622679"/>
          </a:xfrm>
          <a:prstGeom prst="rect">
            <a:avLst/>
          </a:prstGeom>
          <a:noFill/>
          <a:ln>
            <a:noFill/>
          </a:ln>
        </p:spPr>
        <p:txBody>
          <a:bodyPr anchorCtr="0" anchor="ctr" bIns="91425" lIns="91425" spcFirstLastPara="1" rIns="91425" wrap="square" tIns="91425">
            <a:noAutofit/>
          </a:bodyPr>
          <a:lstStyle/>
          <a:p>
            <a:pPr indent="0" lvl="0" marL="101600" rtl="0" algn="l">
              <a:lnSpc>
                <a:spcPct val="90000"/>
              </a:lnSpc>
              <a:spcBef>
                <a:spcPts val="0"/>
              </a:spcBef>
              <a:spcAft>
                <a:spcPts val="0"/>
              </a:spcAft>
              <a:buSzPts val="2800"/>
              <a:buNone/>
            </a:pPr>
            <a:r>
              <a:rPr b="1" lang="en-US" sz="2800">
                <a:latin typeface="Calibri"/>
                <a:ea typeface="Calibri"/>
                <a:cs typeface="Calibri"/>
                <a:sym typeface="Calibri"/>
              </a:rPr>
              <a:t>2. Dataset prepare</a:t>
            </a:r>
            <a:endParaRPr b="1" sz="2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4"/>
          <p:cNvPicPr preferRelativeResize="0"/>
          <p:nvPr/>
        </p:nvPicPr>
        <p:blipFill rotWithShape="1">
          <a:blip r:embed="rId3">
            <a:alphaModFix/>
          </a:blip>
          <a:srcRect b="0" l="0" r="0" t="0"/>
          <a:stretch/>
        </p:blipFill>
        <p:spPr>
          <a:xfrm>
            <a:off x="636226" y="2762452"/>
            <a:ext cx="7399388" cy="3079870"/>
          </a:xfrm>
          <a:prstGeom prst="rect">
            <a:avLst/>
          </a:prstGeom>
          <a:noFill/>
          <a:ln>
            <a:noFill/>
          </a:ln>
        </p:spPr>
      </p:pic>
      <p:sp>
        <p:nvSpPr>
          <p:cNvPr id="192" name="Google Shape;192;p34"/>
          <p:cNvSpPr txBox="1"/>
          <p:nvPr/>
        </p:nvSpPr>
        <p:spPr>
          <a:xfrm>
            <a:off x="643802" y="1350729"/>
            <a:ext cx="7879124" cy="132343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Loss function: categorical_crossentropy</a:t>
            </a:r>
            <a:endParaRPr b="0" i="0" sz="20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Optimizer: SGD(lr=0.01, decay=1e-6, momentum=0.9, nesterov=True)</a:t>
            </a:r>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Also use “ReduceLROnPlateau “ to monitor val_accuracy to reduce learning rate</a:t>
            </a:r>
            <a:endParaRPr b="0" i="0" sz="2000" u="none" cap="none" strike="noStrike">
              <a:solidFill>
                <a:srgbClr val="000000"/>
              </a:solidFill>
              <a:latin typeface="Calibri"/>
              <a:ea typeface="Calibri"/>
              <a:cs typeface="Calibri"/>
              <a:sym typeface="Calibri"/>
            </a:endParaRPr>
          </a:p>
        </p:txBody>
      </p:sp>
      <p:sp>
        <p:nvSpPr>
          <p:cNvPr id="193" name="Google Shape;193;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194" name="Google Shape;194;p34"/>
          <p:cNvSpPr txBox="1"/>
          <p:nvPr/>
        </p:nvSpPr>
        <p:spPr>
          <a:xfrm>
            <a:off x="0" y="18256"/>
            <a:ext cx="9144000" cy="622679"/>
          </a:xfrm>
          <a:prstGeom prst="rect">
            <a:avLst/>
          </a:prstGeom>
          <a:noFill/>
          <a:ln>
            <a:noFill/>
          </a:ln>
        </p:spPr>
        <p:txBody>
          <a:bodyPr anchorCtr="0" anchor="ctr" bIns="45700" lIns="91425" spcFirstLastPara="1" rIns="91425" wrap="square" tIns="45700">
            <a:normAutofit/>
          </a:bodyPr>
          <a:lstStyle/>
          <a:p>
            <a:pPr indent="0" lvl="0" marL="101600" marR="0" rtl="0" algn="l">
              <a:lnSpc>
                <a:spcPct val="90000"/>
              </a:lnSpc>
              <a:spcBef>
                <a:spcPts val="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3. Training Process</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5"/>
          <p:cNvSpPr txBox="1"/>
          <p:nvPr>
            <p:ph idx="1" type="body"/>
          </p:nvPr>
        </p:nvSpPr>
        <p:spPr>
          <a:xfrm>
            <a:off x="345620" y="251232"/>
            <a:ext cx="9070825" cy="564147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b="1"/>
          </a:p>
        </p:txBody>
      </p:sp>
      <p:grpSp>
        <p:nvGrpSpPr>
          <p:cNvPr id="200" name="Google Shape;200;p5"/>
          <p:cNvGrpSpPr/>
          <p:nvPr/>
        </p:nvGrpSpPr>
        <p:grpSpPr>
          <a:xfrm>
            <a:off x="688893" y="2299659"/>
            <a:ext cx="7766213" cy="4031307"/>
            <a:chOff x="1204522" y="1893243"/>
            <a:chExt cx="7315224" cy="3867477"/>
          </a:xfrm>
        </p:grpSpPr>
        <p:sp>
          <p:nvSpPr>
            <p:cNvPr id="201" name="Google Shape;201;p5"/>
            <p:cNvSpPr/>
            <p:nvPr/>
          </p:nvSpPr>
          <p:spPr>
            <a:xfrm>
              <a:off x="6128235" y="4317335"/>
              <a:ext cx="2391511" cy="641734"/>
            </a:xfrm>
            <a:prstGeom prst="rect">
              <a:avLst/>
            </a:prstGeom>
            <a:solidFill>
              <a:srgbClr val="FBE4D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Tell you what time it is</a:t>
              </a:r>
              <a:endParaRPr b="0" i="0" sz="1600" u="none" cap="none" strike="noStrike">
                <a:solidFill>
                  <a:schemeClr val="dk1"/>
                </a:solidFill>
                <a:latin typeface="Calibri"/>
                <a:ea typeface="Calibri"/>
                <a:cs typeface="Calibri"/>
                <a:sym typeface="Calibri"/>
              </a:endParaRPr>
            </a:p>
          </p:txBody>
        </p:sp>
        <p:grpSp>
          <p:nvGrpSpPr>
            <p:cNvPr id="202" name="Google Shape;202;p5"/>
            <p:cNvGrpSpPr/>
            <p:nvPr/>
          </p:nvGrpSpPr>
          <p:grpSpPr>
            <a:xfrm>
              <a:off x="1204522" y="1893243"/>
              <a:ext cx="7315224" cy="3867477"/>
              <a:chOff x="1204522" y="1893243"/>
              <a:chExt cx="7315224" cy="3867477"/>
            </a:xfrm>
          </p:grpSpPr>
          <p:sp>
            <p:nvSpPr>
              <p:cNvPr id="203" name="Google Shape;203;p5"/>
              <p:cNvSpPr/>
              <p:nvPr/>
            </p:nvSpPr>
            <p:spPr>
              <a:xfrm>
                <a:off x="3496845" y="3423233"/>
                <a:ext cx="1447801" cy="811941"/>
              </a:xfrm>
              <a:prstGeom prst="rect">
                <a:avLst/>
              </a:prstGeom>
              <a:solidFill>
                <a:srgbClr val="FFF2CC"/>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model predict</a:t>
                </a:r>
                <a:endParaRPr b="0" i="0" sz="1600" u="none" cap="none" strike="noStrike">
                  <a:solidFill>
                    <a:schemeClr val="dk1"/>
                  </a:solidFill>
                  <a:latin typeface="Calibri"/>
                  <a:ea typeface="Calibri"/>
                  <a:cs typeface="Calibri"/>
                  <a:sym typeface="Calibri"/>
                </a:endParaRPr>
              </a:p>
            </p:txBody>
          </p:sp>
          <p:sp>
            <p:nvSpPr>
              <p:cNvPr id="204" name="Google Shape;204;p5"/>
              <p:cNvSpPr/>
              <p:nvPr/>
            </p:nvSpPr>
            <p:spPr>
              <a:xfrm>
                <a:off x="6128236" y="1893243"/>
                <a:ext cx="2391509" cy="638941"/>
              </a:xfrm>
              <a:prstGeom prst="rect">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Suggest you where to eat the breakfast</a:t>
                </a:r>
                <a:endParaRPr b="0" i="0" sz="1600" u="none" cap="none" strike="noStrike">
                  <a:solidFill>
                    <a:schemeClr val="dk1"/>
                  </a:solidFill>
                  <a:latin typeface="Calibri"/>
                  <a:ea typeface="Calibri"/>
                  <a:cs typeface="Calibri"/>
                  <a:sym typeface="Calibri"/>
                </a:endParaRPr>
              </a:p>
            </p:txBody>
          </p:sp>
          <p:grpSp>
            <p:nvGrpSpPr>
              <p:cNvPr id="205" name="Google Shape;205;p5"/>
              <p:cNvGrpSpPr/>
              <p:nvPr/>
            </p:nvGrpSpPr>
            <p:grpSpPr>
              <a:xfrm>
                <a:off x="1204522" y="3071968"/>
                <a:ext cx="1554772" cy="1628620"/>
                <a:chOff x="1100506" y="3341075"/>
                <a:chExt cx="1554772" cy="1628620"/>
              </a:xfrm>
            </p:grpSpPr>
            <p:sp>
              <p:nvSpPr>
                <p:cNvPr id="206" name="Google Shape;206;p5"/>
                <p:cNvSpPr/>
                <p:nvPr/>
              </p:nvSpPr>
              <p:spPr>
                <a:xfrm>
                  <a:off x="1100506" y="3341075"/>
                  <a:ext cx="1554772" cy="1628620"/>
                </a:xfrm>
                <a:prstGeom prst="rect">
                  <a:avLst/>
                </a:prstGeom>
                <a:solidFill>
                  <a:srgbClr val="9CC2E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07" name="Google Shape;207;p5"/>
                <p:cNvSpPr/>
                <p:nvPr/>
              </p:nvSpPr>
              <p:spPr>
                <a:xfrm>
                  <a:off x="1271881" y="3628430"/>
                  <a:ext cx="1172307" cy="527539"/>
                </a:xfrm>
                <a:prstGeom prst="rect">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denoise</a:t>
                  </a:r>
                  <a:endParaRPr b="0" i="0" sz="1600" u="none" cap="none" strike="noStrike">
                    <a:solidFill>
                      <a:schemeClr val="dk1"/>
                    </a:solidFill>
                    <a:latin typeface="Calibri"/>
                    <a:ea typeface="Calibri"/>
                    <a:cs typeface="Calibri"/>
                    <a:sym typeface="Calibri"/>
                  </a:endParaRPr>
                </a:p>
              </p:txBody>
            </p:sp>
            <p:sp>
              <p:nvSpPr>
                <p:cNvPr id="208" name="Google Shape;208;p5"/>
                <p:cNvSpPr/>
                <p:nvPr/>
              </p:nvSpPr>
              <p:spPr>
                <a:xfrm>
                  <a:off x="1275170" y="4273604"/>
                  <a:ext cx="1172307" cy="527539"/>
                </a:xfrm>
                <a:prstGeom prst="rect">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Draw spectrogram</a:t>
                  </a:r>
                  <a:endParaRPr b="0" i="0" sz="1600" u="none" cap="none" strike="noStrike">
                    <a:solidFill>
                      <a:schemeClr val="dk1"/>
                    </a:solidFill>
                    <a:latin typeface="Calibri"/>
                    <a:ea typeface="Calibri"/>
                    <a:cs typeface="Calibri"/>
                    <a:sym typeface="Calibri"/>
                  </a:endParaRPr>
                </a:p>
              </p:txBody>
            </p:sp>
          </p:grpSp>
          <p:sp>
            <p:nvSpPr>
              <p:cNvPr id="209" name="Google Shape;209;p5"/>
              <p:cNvSpPr/>
              <p:nvPr/>
            </p:nvSpPr>
            <p:spPr>
              <a:xfrm>
                <a:off x="6128236" y="2660251"/>
                <a:ext cx="2391509" cy="680826"/>
              </a:xfrm>
              <a:prstGeom prst="rect">
                <a:avLst/>
              </a:prstGeom>
              <a:solidFill>
                <a:srgbClr val="DBDBD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Show the schedule</a:t>
                </a:r>
                <a:endParaRPr b="0" i="0" sz="1600" u="none" cap="none" strike="noStrike">
                  <a:solidFill>
                    <a:schemeClr val="dk1"/>
                  </a:solidFill>
                  <a:latin typeface="Calibri"/>
                  <a:ea typeface="Calibri"/>
                  <a:cs typeface="Calibri"/>
                  <a:sym typeface="Calibri"/>
                </a:endParaRPr>
              </a:p>
            </p:txBody>
          </p:sp>
          <p:sp>
            <p:nvSpPr>
              <p:cNvPr id="210" name="Google Shape;210;p5"/>
              <p:cNvSpPr/>
              <p:nvPr/>
            </p:nvSpPr>
            <p:spPr>
              <a:xfrm>
                <a:off x="6128235" y="3509736"/>
                <a:ext cx="2391509" cy="638939"/>
              </a:xfrm>
              <a:prstGeom prst="rect">
                <a:avLst/>
              </a:prstGeom>
              <a:solidFill>
                <a:srgbClr val="FEE599"/>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Show the stock that you following</a:t>
                </a:r>
                <a:endParaRPr b="0" i="0" sz="1600" u="none" cap="none" strike="noStrike">
                  <a:solidFill>
                    <a:schemeClr val="dk1"/>
                  </a:solidFill>
                  <a:latin typeface="Calibri"/>
                  <a:ea typeface="Calibri"/>
                  <a:cs typeface="Calibri"/>
                  <a:sym typeface="Calibri"/>
                </a:endParaRPr>
              </a:p>
            </p:txBody>
          </p:sp>
          <p:sp>
            <p:nvSpPr>
              <p:cNvPr id="211" name="Google Shape;211;p5"/>
              <p:cNvSpPr/>
              <p:nvPr/>
            </p:nvSpPr>
            <p:spPr>
              <a:xfrm>
                <a:off x="6128236" y="5132964"/>
                <a:ext cx="2391510" cy="627756"/>
              </a:xfrm>
              <a:prstGeom prst="rect">
                <a:avLst/>
              </a:prstGeom>
              <a:solidFill>
                <a:srgbClr val="DDEAF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Tell you how the weather is</a:t>
                </a:r>
                <a:endParaRPr b="0" i="0" sz="1600" u="none" cap="none" strike="noStrike">
                  <a:solidFill>
                    <a:schemeClr val="dk1"/>
                  </a:solidFill>
                  <a:latin typeface="Calibri"/>
                  <a:ea typeface="Calibri"/>
                  <a:cs typeface="Calibri"/>
                  <a:sym typeface="Calibri"/>
                </a:endParaRPr>
              </a:p>
            </p:txBody>
          </p:sp>
          <p:sp>
            <p:nvSpPr>
              <p:cNvPr id="212" name="Google Shape;212;p5"/>
              <p:cNvSpPr txBox="1"/>
              <p:nvPr/>
            </p:nvSpPr>
            <p:spPr>
              <a:xfrm>
                <a:off x="1521773" y="2013058"/>
                <a:ext cx="9156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speaking</a:t>
                </a:r>
                <a:endParaRPr b="0" i="0" sz="1600" u="none" cap="none" strike="noStrike">
                  <a:solidFill>
                    <a:srgbClr val="000000"/>
                  </a:solidFill>
                  <a:latin typeface="Calibri"/>
                  <a:ea typeface="Calibri"/>
                  <a:cs typeface="Calibri"/>
                  <a:sym typeface="Calibri"/>
                </a:endParaRPr>
              </a:p>
            </p:txBody>
          </p:sp>
          <p:sp>
            <p:nvSpPr>
              <p:cNvPr id="213" name="Google Shape;213;p5"/>
              <p:cNvSpPr/>
              <p:nvPr/>
            </p:nvSpPr>
            <p:spPr>
              <a:xfrm>
                <a:off x="1926435" y="2444150"/>
                <a:ext cx="91886" cy="432201"/>
              </a:xfrm>
              <a:prstGeom prst="downArrow">
                <a:avLst>
                  <a:gd fmla="val 50000" name="adj1"/>
                  <a:gd fmla="val 68991"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14" name="Google Shape;214;p5"/>
              <p:cNvSpPr/>
              <p:nvPr/>
            </p:nvSpPr>
            <p:spPr>
              <a:xfrm rot="-5400000">
                <a:off x="3077889" y="3600234"/>
                <a:ext cx="91886" cy="457942"/>
              </a:xfrm>
              <a:prstGeom prst="downArrow">
                <a:avLst>
                  <a:gd fmla="val 50000" name="adj1"/>
                  <a:gd fmla="val 68991"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15" name="Google Shape;215;p5"/>
              <p:cNvSpPr/>
              <p:nvPr/>
            </p:nvSpPr>
            <p:spPr>
              <a:xfrm>
                <a:off x="5646614" y="2261805"/>
                <a:ext cx="280859" cy="3155634"/>
              </a:xfrm>
              <a:prstGeom prst="leftBrace">
                <a:avLst>
                  <a:gd fmla="val 8333" name="adj1"/>
                  <a:gd fmla="val 50000" name="adj2"/>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216" name="Google Shape;216;p5"/>
              <p:cNvSpPr/>
              <p:nvPr/>
            </p:nvSpPr>
            <p:spPr>
              <a:xfrm rot="-5400000">
                <a:off x="5185035" y="3641220"/>
                <a:ext cx="91886" cy="345752"/>
              </a:xfrm>
              <a:prstGeom prst="downArrow">
                <a:avLst>
                  <a:gd fmla="val 50000" name="adj1"/>
                  <a:gd fmla="val 68991"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17" name="Google Shape;217;p5"/>
              <p:cNvSpPr txBox="1"/>
              <p:nvPr/>
            </p:nvSpPr>
            <p:spPr>
              <a:xfrm>
                <a:off x="1447146" y="3056976"/>
                <a:ext cx="110479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preprocess</a:t>
                </a:r>
                <a:endParaRPr b="0" i="0" sz="1600" u="none" cap="none" strike="noStrike">
                  <a:solidFill>
                    <a:srgbClr val="000000"/>
                  </a:solidFill>
                  <a:latin typeface="Calibri"/>
                  <a:ea typeface="Calibri"/>
                  <a:cs typeface="Calibri"/>
                  <a:sym typeface="Calibri"/>
                </a:endParaRPr>
              </a:p>
            </p:txBody>
          </p:sp>
        </p:grpSp>
      </p:grpSp>
      <p:sp>
        <p:nvSpPr>
          <p:cNvPr id="218" name="Google Shape;218;p5"/>
          <p:cNvSpPr txBox="1"/>
          <p:nvPr/>
        </p:nvSpPr>
        <p:spPr>
          <a:xfrm>
            <a:off x="783560" y="905789"/>
            <a:ext cx="7240556" cy="132343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rgbClr val="000000"/>
                </a:solidFill>
                <a:latin typeface="Calibri"/>
                <a:ea typeface="Calibri"/>
                <a:cs typeface="Calibri"/>
                <a:sym typeface="Calibri"/>
              </a:rPr>
              <a:t>使用者先下達語音指令，音檔經過前處理後會生成時頻圖，再將此時頻圖放進訓練好的模型做辨識，程式會根據辨識結果產生對應的動作(例如：若辨識結果為「早餐」，則會用語音告訴使用者早餐該吃哪家店。</a:t>
            </a:r>
            <a:endParaRPr/>
          </a:p>
        </p:txBody>
      </p:sp>
      <p:sp>
        <p:nvSpPr>
          <p:cNvPr id="219" name="Google Shape;219;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220" name="Google Shape;220;p5"/>
          <p:cNvSpPr txBox="1"/>
          <p:nvPr/>
        </p:nvSpPr>
        <p:spPr>
          <a:xfrm>
            <a:off x="0" y="111274"/>
            <a:ext cx="9144000" cy="622679"/>
          </a:xfrm>
          <a:prstGeom prst="rect">
            <a:avLst/>
          </a:prstGeom>
          <a:noFill/>
          <a:ln>
            <a:noFill/>
          </a:ln>
        </p:spPr>
        <p:txBody>
          <a:bodyPr anchorCtr="0" anchor="ctr" bIns="45700" lIns="91425" spcFirstLastPara="1" rIns="91425" wrap="square" tIns="45700">
            <a:normAutofit/>
          </a:bodyPr>
          <a:lstStyle/>
          <a:p>
            <a:pPr indent="0" lvl="0" marL="101600" marR="0" rtl="0" algn="l">
              <a:lnSpc>
                <a:spcPct val="90000"/>
              </a:lnSpc>
              <a:spcBef>
                <a:spcPts val="0"/>
              </a:spcBef>
              <a:spcAft>
                <a:spcPts val="0"/>
              </a:spcAft>
              <a:buClr>
                <a:schemeClr val="dk1"/>
              </a:buClr>
              <a:buSzPts val="2800"/>
              <a:buFont typeface="Arial"/>
              <a:buNone/>
            </a:pPr>
            <a:r>
              <a:rPr b="1" i="0" lang="en-US" sz="2800" u="none" cap="none" strike="noStrike">
                <a:solidFill>
                  <a:schemeClr val="dk1"/>
                </a:solidFill>
                <a:latin typeface="Calibri"/>
                <a:ea typeface="Calibri"/>
                <a:cs typeface="Calibri"/>
                <a:sym typeface="Calibri"/>
              </a:rPr>
              <a:t>4. System architecture</a:t>
            </a:r>
            <a:endParaRPr b="1" i="0" sz="2800" u="none" cap="none" strike="noStrike">
              <a:solidFill>
                <a:schemeClr val="dk1"/>
              </a:solidFill>
              <a:latin typeface="Calibri"/>
              <a:ea typeface="Calibri"/>
              <a:cs typeface="Calibri"/>
              <a:sym typeface="Calibri"/>
            </a:endParaRPr>
          </a:p>
          <a:p>
            <a:pPr indent="0" lvl="0" marL="101600" marR="0" rtl="0" algn="l">
              <a:lnSpc>
                <a:spcPct val="90000"/>
              </a:lnSpc>
              <a:spcBef>
                <a:spcPts val="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12"/>
          <p:cNvGrpSpPr/>
          <p:nvPr/>
        </p:nvGrpSpPr>
        <p:grpSpPr>
          <a:xfrm>
            <a:off x="254905" y="1058334"/>
            <a:ext cx="1718279" cy="2040225"/>
            <a:chOff x="199243" y="851194"/>
            <a:chExt cx="1718279" cy="2040225"/>
          </a:xfrm>
        </p:grpSpPr>
        <p:sp>
          <p:nvSpPr>
            <p:cNvPr id="227" name="Google Shape;227;p12"/>
            <p:cNvSpPr txBox="1"/>
            <p:nvPr/>
          </p:nvSpPr>
          <p:spPr>
            <a:xfrm>
              <a:off x="382107" y="851194"/>
              <a:ext cx="153541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spectrogram</a:t>
              </a:r>
              <a:endParaRPr b="0" i="0" sz="1600" u="none" cap="none" strike="noStrike">
                <a:solidFill>
                  <a:srgbClr val="000000"/>
                </a:solidFill>
                <a:latin typeface="Calibri"/>
                <a:ea typeface="Calibri"/>
                <a:cs typeface="Calibri"/>
                <a:sym typeface="Calibri"/>
              </a:endParaRPr>
            </a:p>
          </p:txBody>
        </p:sp>
        <p:pic>
          <p:nvPicPr>
            <p:cNvPr id="228" name="Google Shape;228;p12"/>
            <p:cNvPicPr preferRelativeResize="0"/>
            <p:nvPr/>
          </p:nvPicPr>
          <p:blipFill rotWithShape="1">
            <a:blip r:embed="rId3">
              <a:alphaModFix/>
            </a:blip>
            <a:srcRect b="0" l="0" r="0" t="0"/>
            <a:stretch/>
          </p:blipFill>
          <p:spPr>
            <a:xfrm>
              <a:off x="199243" y="1158971"/>
              <a:ext cx="1535415" cy="1535415"/>
            </a:xfrm>
            <a:prstGeom prst="rect">
              <a:avLst/>
            </a:prstGeom>
            <a:noFill/>
            <a:ln>
              <a:noFill/>
            </a:ln>
          </p:spPr>
        </p:pic>
        <p:sp>
          <p:nvSpPr>
            <p:cNvPr id="229" name="Google Shape;229;p12"/>
            <p:cNvSpPr txBox="1"/>
            <p:nvPr/>
          </p:nvSpPr>
          <p:spPr>
            <a:xfrm>
              <a:off x="428638" y="2552865"/>
              <a:ext cx="13525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(150,150,3)</a:t>
              </a:r>
              <a:endParaRPr b="0" i="0" sz="1600" u="none" cap="none" strike="noStrike">
                <a:solidFill>
                  <a:srgbClr val="000000"/>
                </a:solidFill>
                <a:latin typeface="Calibri"/>
                <a:ea typeface="Calibri"/>
                <a:cs typeface="Calibri"/>
                <a:sym typeface="Calibri"/>
              </a:endParaRPr>
            </a:p>
          </p:txBody>
        </p:sp>
      </p:grpSp>
      <p:sp>
        <p:nvSpPr>
          <p:cNvPr id="230" name="Google Shape;230;p12"/>
          <p:cNvSpPr txBox="1"/>
          <p:nvPr>
            <p:ph type="title"/>
          </p:nvPr>
        </p:nvSpPr>
        <p:spPr>
          <a:xfrm>
            <a:off x="69694" y="55888"/>
            <a:ext cx="7886700" cy="439207"/>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rPr b="1" lang="en-US">
                <a:latin typeface="Calibri"/>
                <a:ea typeface="Calibri"/>
                <a:cs typeface="Calibri"/>
                <a:sym typeface="Calibri"/>
              </a:rPr>
              <a:t> 5. Deep Learning Architecture</a:t>
            </a:r>
            <a:endParaRPr b="1">
              <a:solidFill>
                <a:srgbClr val="FF0000"/>
              </a:solidFill>
              <a:latin typeface="Calibri"/>
              <a:ea typeface="Calibri"/>
              <a:cs typeface="Calibri"/>
              <a:sym typeface="Calibri"/>
            </a:endParaRPr>
          </a:p>
        </p:txBody>
      </p:sp>
      <p:sp>
        <p:nvSpPr>
          <p:cNvPr id="231" name="Google Shape;231;p12"/>
          <p:cNvSpPr/>
          <p:nvPr/>
        </p:nvSpPr>
        <p:spPr>
          <a:xfrm>
            <a:off x="2022359" y="979720"/>
            <a:ext cx="6989803" cy="2082800"/>
          </a:xfrm>
          <a:prstGeom prst="roundRect">
            <a:avLst>
              <a:gd fmla="val 16667" name="adj"/>
            </a:avLst>
          </a:prstGeom>
          <a:no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600" u="none" cap="none" strike="noStrike">
              <a:solidFill>
                <a:schemeClr val="dk1"/>
              </a:solidFill>
              <a:latin typeface="Calibri"/>
              <a:ea typeface="Calibri"/>
              <a:cs typeface="Calibri"/>
              <a:sym typeface="Calibri"/>
            </a:endParaRPr>
          </a:p>
        </p:txBody>
      </p:sp>
      <p:sp>
        <p:nvSpPr>
          <p:cNvPr id="232" name="Google Shape;232;p12"/>
          <p:cNvSpPr txBox="1"/>
          <p:nvPr/>
        </p:nvSpPr>
        <p:spPr>
          <a:xfrm>
            <a:off x="3737143" y="941927"/>
            <a:ext cx="375073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CNN Model</a:t>
            </a:r>
            <a:endParaRPr b="0" i="0" sz="1600" u="none" cap="none" strike="noStrike">
              <a:solidFill>
                <a:srgbClr val="000000"/>
              </a:solidFill>
              <a:latin typeface="Arial"/>
              <a:ea typeface="Arial"/>
              <a:cs typeface="Arial"/>
              <a:sym typeface="Arial"/>
            </a:endParaRPr>
          </a:p>
        </p:txBody>
      </p:sp>
      <p:sp>
        <p:nvSpPr>
          <p:cNvPr id="233" name="Google Shape;233;p12"/>
          <p:cNvSpPr/>
          <p:nvPr/>
        </p:nvSpPr>
        <p:spPr>
          <a:xfrm>
            <a:off x="1701420" y="2035935"/>
            <a:ext cx="242659" cy="110066"/>
          </a:xfrm>
          <a:prstGeom prst="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34" name="Google Shape;234;p12"/>
          <p:cNvPicPr preferRelativeResize="0"/>
          <p:nvPr/>
        </p:nvPicPr>
        <p:blipFill rotWithShape="1">
          <a:blip r:embed="rId4">
            <a:alphaModFix/>
          </a:blip>
          <a:srcRect b="0" l="0" r="0" t="0"/>
          <a:stretch/>
        </p:blipFill>
        <p:spPr>
          <a:xfrm>
            <a:off x="450857" y="4028004"/>
            <a:ext cx="3927092" cy="1676624"/>
          </a:xfrm>
          <a:prstGeom prst="rect">
            <a:avLst/>
          </a:prstGeom>
          <a:noFill/>
          <a:ln>
            <a:noFill/>
          </a:ln>
        </p:spPr>
      </p:pic>
      <p:pic>
        <p:nvPicPr>
          <p:cNvPr id="235" name="Google Shape;235;p12"/>
          <p:cNvPicPr preferRelativeResize="0"/>
          <p:nvPr/>
        </p:nvPicPr>
        <p:blipFill rotWithShape="1">
          <a:blip r:embed="rId5">
            <a:alphaModFix/>
          </a:blip>
          <a:srcRect b="0" l="0" r="0" t="0"/>
          <a:stretch/>
        </p:blipFill>
        <p:spPr>
          <a:xfrm>
            <a:off x="4572000" y="3707561"/>
            <a:ext cx="4144878" cy="2317509"/>
          </a:xfrm>
          <a:prstGeom prst="rect">
            <a:avLst/>
          </a:prstGeom>
          <a:noFill/>
          <a:ln>
            <a:noFill/>
          </a:ln>
        </p:spPr>
      </p:pic>
      <p:sp>
        <p:nvSpPr>
          <p:cNvPr id="236" name="Google Shape;236;p12"/>
          <p:cNvSpPr txBox="1"/>
          <p:nvPr>
            <p:ph idx="12" type="sldNum"/>
          </p:nvPr>
        </p:nvSpPr>
        <p:spPr>
          <a:xfrm>
            <a:off x="7050013" y="6492875"/>
            <a:ext cx="205739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50"/>
              <a:buNone/>
            </a:pPr>
            <a:fld id="{00000000-1234-1234-1234-123412341234}" type="slidenum">
              <a:rPr lang="en-US"/>
              <a:t>‹#›</a:t>
            </a:fld>
            <a:endParaRPr/>
          </a:p>
        </p:txBody>
      </p:sp>
      <p:pic>
        <p:nvPicPr>
          <p:cNvPr id="237" name="Google Shape;237;p12"/>
          <p:cNvPicPr preferRelativeResize="0"/>
          <p:nvPr/>
        </p:nvPicPr>
        <p:blipFill rotWithShape="1">
          <a:blip r:embed="rId6">
            <a:alphaModFix/>
          </a:blip>
          <a:srcRect b="0" l="0" r="0" t="0"/>
          <a:stretch/>
        </p:blipFill>
        <p:spPr>
          <a:xfrm>
            <a:off x="2185943" y="1396888"/>
            <a:ext cx="6703152" cy="12565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1"/>
          <p:cNvSpPr txBox="1"/>
          <p:nvPr>
            <p:ph type="title"/>
          </p:nvPr>
        </p:nvSpPr>
        <p:spPr>
          <a:xfrm>
            <a:off x="237066" y="119856"/>
            <a:ext cx="9144000" cy="62267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2800"/>
              <a:buFont typeface="Calibri"/>
              <a:buNone/>
            </a:pPr>
            <a:r>
              <a:rPr b="1" lang="en-US">
                <a:latin typeface="Calibri"/>
                <a:ea typeface="Calibri"/>
                <a:cs typeface="Calibri"/>
                <a:sym typeface="Calibri"/>
              </a:rPr>
              <a:t>6. Present the result</a:t>
            </a:r>
            <a:endParaRPr b="1">
              <a:latin typeface="Calibri"/>
              <a:ea typeface="Calibri"/>
              <a:cs typeface="Calibri"/>
              <a:sym typeface="Calibri"/>
            </a:endParaRPr>
          </a:p>
        </p:txBody>
      </p:sp>
      <p:sp>
        <p:nvSpPr>
          <p:cNvPr id="243" name="Google Shape;243;p11"/>
          <p:cNvSpPr txBox="1"/>
          <p:nvPr>
            <p:ph idx="1" type="body"/>
          </p:nvPr>
        </p:nvSpPr>
        <p:spPr>
          <a:xfrm>
            <a:off x="36587" y="851403"/>
            <a:ext cx="9070825" cy="5641471"/>
          </a:xfrm>
          <a:prstGeom prst="rect">
            <a:avLst/>
          </a:prstGeom>
          <a:noFill/>
          <a:ln>
            <a:noFill/>
          </a:ln>
        </p:spPr>
        <p:txBody>
          <a:bodyPr anchorCtr="0" anchor="t" bIns="91425" lIns="91425" spcFirstLastPara="1" rIns="91425" wrap="square" tIns="91425">
            <a:noAutofit/>
          </a:bodyPr>
          <a:lstStyle/>
          <a:p>
            <a:pPr indent="-355600" lvl="0" marL="457200" rtl="0" algn="l">
              <a:lnSpc>
                <a:spcPct val="90000"/>
              </a:lnSpc>
              <a:spcBef>
                <a:spcPts val="750"/>
              </a:spcBef>
              <a:spcAft>
                <a:spcPts val="0"/>
              </a:spcAft>
              <a:buSzPts val="2000"/>
              <a:buFont typeface="Calibri"/>
              <a:buChar char="•"/>
            </a:pPr>
            <a:r>
              <a:rPr lang="en-US" u="sng">
                <a:solidFill>
                  <a:schemeClr val="hlink"/>
                </a:solidFill>
                <a:latin typeface="Calibri"/>
                <a:ea typeface="Calibri"/>
                <a:cs typeface="Calibri"/>
                <a:sym typeface="Calibri"/>
                <a:hlinkClick r:id="rId3"/>
              </a:rPr>
              <a:t>Demo影片連結 </a:t>
            </a:r>
            <a:endParaRPr>
              <a:latin typeface="Calibri"/>
              <a:ea typeface="Calibri"/>
              <a:cs typeface="Calibri"/>
              <a:sym typeface="Calibri"/>
            </a:endParaRPr>
          </a:p>
        </p:txBody>
      </p:sp>
      <p:sp>
        <p:nvSpPr>
          <p:cNvPr id="244" name="Google Shape;244;p11"/>
          <p:cNvSpPr txBox="1"/>
          <p:nvPr>
            <p:ph idx="12" type="sldNum"/>
          </p:nvPr>
        </p:nvSpPr>
        <p:spPr>
          <a:xfrm>
            <a:off x="7050013" y="6492875"/>
            <a:ext cx="2057399"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350"/>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ab8d08f535_0_0"/>
          <p:cNvSpPr txBox="1"/>
          <p:nvPr>
            <p:ph type="title"/>
          </p:nvPr>
        </p:nvSpPr>
        <p:spPr>
          <a:xfrm>
            <a:off x="0" y="18256"/>
            <a:ext cx="9144000" cy="62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800"/>
              <a:buFont typeface="Calibri"/>
              <a:buNone/>
            </a:pPr>
            <a:r>
              <a:rPr b="1" lang="en-US">
                <a:latin typeface="Calibri"/>
                <a:ea typeface="Calibri"/>
                <a:cs typeface="Calibri"/>
                <a:sym typeface="Calibri"/>
              </a:rPr>
              <a:t>7.1 Previous datasets</a:t>
            </a:r>
            <a:endParaRPr/>
          </a:p>
        </p:txBody>
      </p:sp>
      <p:sp>
        <p:nvSpPr>
          <p:cNvPr id="250" name="Google Shape;250;gab8d08f535_0_0"/>
          <p:cNvSpPr txBox="1"/>
          <p:nvPr>
            <p:ph idx="1" type="body"/>
          </p:nvPr>
        </p:nvSpPr>
        <p:spPr>
          <a:xfrm>
            <a:off x="36587" y="851403"/>
            <a:ext cx="9070800" cy="5641500"/>
          </a:xfrm>
          <a:prstGeom prst="rect">
            <a:avLst/>
          </a:prstGeom>
        </p:spPr>
        <p:txBody>
          <a:bodyPr anchorCtr="0" anchor="t" bIns="91425" lIns="91425" spcFirstLastPara="1" rIns="91425" wrap="square" tIns="91425">
            <a:noAutofit/>
          </a:bodyPr>
          <a:lstStyle/>
          <a:p>
            <a:pPr indent="0" lvl="0" marL="0" rtl="0" algn="l">
              <a:spcBef>
                <a:spcPts val="750"/>
              </a:spcBef>
              <a:spcAft>
                <a:spcPts val="0"/>
              </a:spcAft>
              <a:buNone/>
            </a:pPr>
            <a:r>
              <a:t/>
            </a:r>
            <a:endParaRPr>
              <a:latin typeface="Calibri"/>
              <a:ea typeface="Calibri"/>
              <a:cs typeface="Calibri"/>
              <a:sym typeface="Calibri"/>
            </a:endParaRPr>
          </a:p>
          <a:p>
            <a:pPr indent="-355600" lvl="0" marL="457200" rtl="0" algn="l">
              <a:spcBef>
                <a:spcPts val="750"/>
              </a:spcBef>
              <a:spcAft>
                <a:spcPts val="0"/>
              </a:spcAft>
              <a:buSzPts val="2000"/>
              <a:buFont typeface="Calibri"/>
              <a:buChar char="●"/>
            </a:pPr>
            <a:r>
              <a:rPr lang="en-US">
                <a:latin typeface="Calibri"/>
                <a:ea typeface="Calibri"/>
                <a:cs typeface="Calibri"/>
                <a:sym typeface="Calibri"/>
              </a:rPr>
              <a:t>未固定錄音長度</a:t>
            </a:r>
            <a:endParaRPr>
              <a:latin typeface="Calibri"/>
              <a:ea typeface="Calibri"/>
              <a:cs typeface="Calibri"/>
              <a:sym typeface="Calibri"/>
            </a:endParaRPr>
          </a:p>
        </p:txBody>
      </p:sp>
      <p:sp>
        <p:nvSpPr>
          <p:cNvPr id="251" name="Google Shape;251;gab8d08f535_0_0"/>
          <p:cNvSpPr txBox="1"/>
          <p:nvPr>
            <p:ph idx="12" type="sldNum"/>
          </p:nvPr>
        </p:nvSpPr>
        <p:spPr>
          <a:xfrm>
            <a:off x="7050013" y="6492875"/>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350"/>
              <a:buFont typeface="Calibri"/>
              <a:buNone/>
            </a:pPr>
            <a:fld id="{00000000-1234-1234-1234-123412341234}" type="slidenum">
              <a:rPr lang="en-US"/>
              <a:t>‹#›</a:t>
            </a:fld>
            <a:endParaRPr/>
          </a:p>
        </p:txBody>
      </p:sp>
      <p:pic>
        <p:nvPicPr>
          <p:cNvPr id="252" name="Google Shape;252;gab8d08f535_0_0"/>
          <p:cNvPicPr preferRelativeResize="0"/>
          <p:nvPr/>
        </p:nvPicPr>
        <p:blipFill>
          <a:blip r:embed="rId3">
            <a:alphaModFix/>
          </a:blip>
          <a:stretch>
            <a:fillRect/>
          </a:stretch>
        </p:blipFill>
        <p:spPr>
          <a:xfrm>
            <a:off x="252450" y="2026725"/>
            <a:ext cx="4116026" cy="4116026"/>
          </a:xfrm>
          <a:prstGeom prst="rect">
            <a:avLst/>
          </a:prstGeom>
          <a:noFill/>
          <a:ln>
            <a:noFill/>
          </a:ln>
        </p:spPr>
      </p:pic>
      <p:pic>
        <p:nvPicPr>
          <p:cNvPr id="253" name="Google Shape;253;gab8d08f535_0_0"/>
          <p:cNvPicPr preferRelativeResize="0"/>
          <p:nvPr/>
        </p:nvPicPr>
        <p:blipFill>
          <a:blip r:embed="rId4">
            <a:alphaModFix/>
          </a:blip>
          <a:stretch>
            <a:fillRect/>
          </a:stretch>
        </p:blipFill>
        <p:spPr>
          <a:xfrm>
            <a:off x="4760387" y="1977087"/>
            <a:ext cx="4215312" cy="4215312"/>
          </a:xfrm>
          <a:prstGeom prst="rect">
            <a:avLst/>
          </a:prstGeom>
          <a:noFill/>
          <a:ln>
            <a:noFill/>
          </a:ln>
        </p:spPr>
      </p:pic>
      <p:sp>
        <p:nvSpPr>
          <p:cNvPr id="254" name="Google Shape;254;gab8d08f535_0_0"/>
          <p:cNvSpPr txBox="1"/>
          <p:nvPr/>
        </p:nvSpPr>
        <p:spPr>
          <a:xfrm>
            <a:off x="6581819" y="5884600"/>
            <a:ext cx="694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天氣</a:t>
            </a:r>
            <a:endParaRPr b="0" i="0" sz="1800" u="none" cap="none" strike="noStrike">
              <a:solidFill>
                <a:srgbClr val="000000"/>
              </a:solidFill>
              <a:latin typeface="Calibri"/>
              <a:ea typeface="Calibri"/>
              <a:cs typeface="Calibri"/>
              <a:sym typeface="Calibri"/>
            </a:endParaRPr>
          </a:p>
        </p:txBody>
      </p:sp>
      <p:sp>
        <p:nvSpPr>
          <p:cNvPr id="255" name="Google Shape;255;gab8d08f535_0_0"/>
          <p:cNvSpPr txBox="1"/>
          <p:nvPr/>
        </p:nvSpPr>
        <p:spPr>
          <a:xfrm>
            <a:off x="2026700" y="5884600"/>
            <a:ext cx="694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幾點</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ab8d08f535_0_11"/>
          <p:cNvSpPr txBox="1"/>
          <p:nvPr>
            <p:ph type="title"/>
          </p:nvPr>
        </p:nvSpPr>
        <p:spPr>
          <a:xfrm>
            <a:off x="0" y="18256"/>
            <a:ext cx="9144000" cy="62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latin typeface="Calibri"/>
                <a:ea typeface="Calibri"/>
                <a:cs typeface="Calibri"/>
                <a:sym typeface="Calibri"/>
              </a:rPr>
              <a:t>7.1 Previous datasets(cont.)</a:t>
            </a:r>
            <a:endParaRPr/>
          </a:p>
        </p:txBody>
      </p:sp>
      <p:sp>
        <p:nvSpPr>
          <p:cNvPr id="261" name="Google Shape;261;gab8d08f535_0_11"/>
          <p:cNvSpPr txBox="1"/>
          <p:nvPr>
            <p:ph idx="1" type="body"/>
          </p:nvPr>
        </p:nvSpPr>
        <p:spPr>
          <a:xfrm>
            <a:off x="36587" y="851403"/>
            <a:ext cx="9070800" cy="5641500"/>
          </a:xfrm>
          <a:prstGeom prst="rect">
            <a:avLst/>
          </a:prstGeom>
        </p:spPr>
        <p:txBody>
          <a:bodyPr anchorCtr="0" anchor="t" bIns="91425" lIns="91425" spcFirstLastPara="1" rIns="91425" wrap="square" tIns="91425">
            <a:noAutofit/>
          </a:bodyPr>
          <a:lstStyle/>
          <a:p>
            <a:pPr indent="-355600" lvl="0" marL="457200" rtl="0" algn="l">
              <a:spcBef>
                <a:spcPts val="750"/>
              </a:spcBef>
              <a:spcAft>
                <a:spcPts val="0"/>
              </a:spcAft>
              <a:buSzPts val="2000"/>
              <a:buChar char="●"/>
            </a:pPr>
            <a:r>
              <a:rPr lang="en-US"/>
              <a:t>unknown class</a:t>
            </a:r>
            <a:endParaRPr/>
          </a:p>
          <a:p>
            <a:pPr indent="-355600" lvl="1" marL="914400" rtl="0" algn="l">
              <a:spcBef>
                <a:spcPts val="0"/>
              </a:spcBef>
              <a:spcAft>
                <a:spcPts val="0"/>
              </a:spcAft>
              <a:buSzPts val="2000"/>
              <a:buChar char="○"/>
            </a:pPr>
            <a:r>
              <a:rPr lang="en-US" sz="2000"/>
              <a:t>先前有設置未知類別，後來因測試結果不佳，推測是每個人錄製的內容差異很大，所以後來移除此類別</a:t>
            </a:r>
            <a:endParaRPr sz="2000"/>
          </a:p>
        </p:txBody>
      </p:sp>
      <p:sp>
        <p:nvSpPr>
          <p:cNvPr id="262" name="Google Shape;262;gab8d08f535_0_11"/>
          <p:cNvSpPr txBox="1"/>
          <p:nvPr>
            <p:ph idx="12" type="sldNum"/>
          </p:nvPr>
        </p:nvSpPr>
        <p:spPr>
          <a:xfrm>
            <a:off x="7050013" y="6492875"/>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888888"/>
              </a:buClr>
              <a:buSzPts val="350"/>
              <a:buFont typeface="Calibri"/>
              <a:buNone/>
            </a:pPr>
            <a:fld id="{00000000-1234-1234-1234-123412341234}" type="slidenum">
              <a:rPr lang="en-US"/>
              <a:t>‹#›</a:t>
            </a:fld>
            <a:endParaRPr/>
          </a:p>
        </p:txBody>
      </p:sp>
      <p:pic>
        <p:nvPicPr>
          <p:cNvPr id="263" name="Google Shape;263;gab8d08f535_0_11"/>
          <p:cNvPicPr preferRelativeResize="0"/>
          <p:nvPr/>
        </p:nvPicPr>
        <p:blipFill>
          <a:blip r:embed="rId3">
            <a:alphaModFix/>
          </a:blip>
          <a:stretch>
            <a:fillRect/>
          </a:stretch>
        </p:blipFill>
        <p:spPr>
          <a:xfrm>
            <a:off x="2582100" y="2355387"/>
            <a:ext cx="3816776" cy="3816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RL</dc:creator>
</cp:coreProperties>
</file>